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676" r:id="rId2"/>
    <p:sldId id="691" r:id="rId3"/>
    <p:sldId id="784" r:id="rId4"/>
    <p:sldId id="601" r:id="rId5"/>
    <p:sldId id="720" r:id="rId6"/>
    <p:sldId id="718" r:id="rId7"/>
    <p:sldId id="721" r:id="rId8"/>
    <p:sldId id="761" r:id="rId9"/>
    <p:sldId id="762" r:id="rId10"/>
    <p:sldId id="603" r:id="rId11"/>
    <p:sldId id="770" r:id="rId12"/>
    <p:sldId id="771" r:id="rId13"/>
    <p:sldId id="613" r:id="rId14"/>
    <p:sldId id="612" r:id="rId15"/>
    <p:sldId id="759" r:id="rId16"/>
    <p:sldId id="773" r:id="rId17"/>
    <p:sldId id="774" r:id="rId18"/>
    <p:sldId id="778" r:id="rId19"/>
    <p:sldId id="775" r:id="rId20"/>
    <p:sldId id="648" r:id="rId21"/>
    <p:sldId id="779" r:id="rId22"/>
    <p:sldId id="780" r:id="rId23"/>
    <p:sldId id="649" r:id="rId24"/>
    <p:sldId id="769" r:id="rId25"/>
    <p:sldId id="745" r:id="rId26"/>
    <p:sldId id="763" r:id="rId27"/>
    <p:sldId id="781" r:id="rId28"/>
    <p:sldId id="782" r:id="rId29"/>
    <p:sldId id="619" r:id="rId30"/>
    <p:sldId id="661" r:id="rId31"/>
    <p:sldId id="746" r:id="rId32"/>
    <p:sldId id="760" r:id="rId33"/>
    <p:sldId id="622" r:id="rId34"/>
    <p:sldId id="736" r:id="rId35"/>
    <p:sldId id="737" r:id="rId36"/>
    <p:sldId id="738" r:id="rId37"/>
    <p:sldId id="785" r:id="rId38"/>
    <p:sldId id="624" r:id="rId39"/>
    <p:sldId id="634" r:id="rId40"/>
    <p:sldId id="637" r:id="rId41"/>
    <p:sldId id="783" r:id="rId42"/>
    <p:sldId id="728" r:id="rId43"/>
    <p:sldId id="730" r:id="rId44"/>
    <p:sldId id="755" r:id="rId45"/>
    <p:sldId id="695" r:id="rId46"/>
    <p:sldId id="716" r:id="rId47"/>
    <p:sldId id="69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C79"/>
    <a:srgbClr val="FF94D8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2"/>
    <p:restoredTop sz="84094"/>
  </p:normalViewPr>
  <p:slideViewPr>
    <p:cSldViewPr snapToGrid="0" snapToObjects="1">
      <p:cViewPr varScale="1">
        <p:scale>
          <a:sx n="83" d="100"/>
          <a:sy n="83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4CED1-668A-FC4E-9A8D-F35E39959B0A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7E35D-3225-9E4B-BA71-5A644F5DE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history, the number of computer dominated by one person has been significantly increased.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7F926-59BE-4760-A384-5E098F8ED8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03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operate machines (mechanisms) using commands</a:t>
            </a:r>
          </a:p>
          <a:p>
            <a:r>
              <a:rPr lang="en-US" dirty="0"/>
              <a:t>Firmware to connect user inputs</a:t>
            </a:r>
          </a:p>
          <a:p>
            <a:r>
              <a:rPr lang="en-US" dirty="0"/>
              <a:t>Natural user interactions for new printing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E35D-3225-9E4B-BA71-5A644F5DEA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764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think your teammate can represent your work, you have videos so you don’t need to present..</a:t>
            </a:r>
          </a:p>
          <a:p>
            <a:r>
              <a:rPr lang="en-US" dirty="0"/>
              <a:t>No, you Do need to physically come and review your cohorts’ works.</a:t>
            </a:r>
          </a:p>
          <a:p>
            <a:r>
              <a:rPr lang="en-US" dirty="0"/>
              <a:t>If you don’t come, your grade will be 0 for each portion, I won’t provide you any materials to provide peer reviews. Which means you are also already missing one of assignment grades.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E35D-3225-9E4B-BA71-5A644F5DEA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06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E35D-3225-9E4B-BA71-5A644F5DEA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terms of interaction devices,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7F926-59BE-4760-A384-5E098F8ED8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02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history, the number of computer dominated by one person has been significantly increased.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7F926-59BE-4760-A384-5E098F8ED8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has been not so much of change in design; using keyboard to script, or using mouse to click toolbox and drag drop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7F926-59BE-4760-A384-5E098F8ED8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4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let’s zoom out, to be little more practical, feasible, less funny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E35D-3225-9E4B-BA71-5A644F5DEA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26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E35D-3225-9E4B-BA71-5A644F5DEA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87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E35D-3225-9E4B-BA71-5A644F5DEA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85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will eventually succeed!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E35D-3225-9E4B-BA71-5A644F5DEA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539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will eventually succeed!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87E35D-3225-9E4B-BA71-5A644F5DEA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47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A644-6CF3-D24F-A7CC-88773A9AE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06742-8ABC-2644-B8BA-3F585C973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899EA-80FC-DA43-9DD1-BE2A410A0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9280E2B9-F1FD-8448-BA21-97A2F7C0A428}" type="datetimeFigureOut">
              <a:rPr lang="en-US" smtClean="0"/>
              <a:pPr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65E00-0D8C-2443-89D7-95F4D953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0509C-963E-BE44-B4F3-A59AB734F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29D9608-1228-9748-81AB-0E43ADFE8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02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BB80-A1D5-E848-8229-72F2DA31F4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9E2B1-9478-9641-AFFF-56CB9B19D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87F0E-027D-C347-B243-C759D0928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9280E2B9-F1FD-8448-BA21-97A2F7C0A428}" type="datetimeFigureOut">
              <a:rPr lang="en-US" smtClean="0"/>
              <a:pPr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458C5-1BE0-174E-B3C1-52598E7B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7FE23-8A5D-FB4A-9F96-9527A46F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129D9608-1228-9748-81AB-0E43ADFE82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47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28DF5-3771-4842-8FBA-E390A45EE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  <a:lvl2pPr>
              <a:defRPr>
                <a:latin typeface="Helvetica" pitchFamily="2" charset="0"/>
              </a:defRPr>
            </a:lvl2pPr>
            <a:lvl3pPr>
              <a:defRPr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503DB-D1B5-2C4E-9A73-DFA8FE5A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E2B9-F1FD-8448-BA21-97A2F7C0A42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7BAA8-986E-9545-8190-FAA917F96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DBB18-A982-F343-9F88-D3F51BD6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9608-1228-9748-81AB-0E43ADFE820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F59B6C9-4F1E-B6CC-15E6-A860B792F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8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4398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F4FC9-0A4A-624D-A78C-DCA16394F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A4CF8B-0822-564C-80EF-7CA17BDDD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E2B9-F1FD-8448-BA21-97A2F7C0A42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3235D-DD31-0E49-9A1F-AF63308FA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9E7B-D80A-C345-9FE5-1747C109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9608-1228-9748-81AB-0E43ADFE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6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2BA7D-8C1D-8348-BD83-83D17BED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AEB577-4538-3944-812F-72414EC7C9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AE8A16-8007-1E44-8FC3-E917042AE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0E2B9-F1FD-8448-BA21-97A2F7C0A42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8E6E1-88DA-1B4D-8EB8-DAA7EC204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3C567-A0BF-0F4F-B155-2C188EB7B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9D9608-1228-9748-81AB-0E43ADFE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3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9D93C5-DB7C-C34D-9CD3-798AB582F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8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53FC5-9AB5-0E4B-9040-7679FCE2B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84DB7-94F7-7440-8A0D-B62773B22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0E2B9-F1FD-8448-BA21-97A2F7C0A428}" type="datetimeFigureOut">
              <a:rPr lang="en-US" smtClean="0"/>
              <a:t>8/25/25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25250-F7D9-774F-825A-1E66516AE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B1921-C4D2-5A44-909B-148D575DAA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9D9608-1228-9748-81AB-0E43ADFE8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9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4" r:id="rId4"/>
    <p:sldLayoutId id="214748365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eeeun.kim@tamu.ed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UXzyFbqGYOU?start=81&amp;feature=oembed" TargetMode="External"/><Relationship Id="rId6" Type="http://schemas.openxmlformats.org/officeDocument/2006/relationships/image" Target="../media/image35.jpe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9I9CWKO4Axw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https://www.youtube.com/embed/qc-tGbMN9Ms?feature=oembed" TargetMode="External"/><Relationship Id="rId1" Type="http://schemas.openxmlformats.org/officeDocument/2006/relationships/video" Target="https://www.youtube.com/embed/BKy2NxQ4dd4?feature=oembed" TargetMode="Externa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gi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notesSlide" Target="../notesSlides/notesSlide9.xml"/><Relationship Id="rId7" Type="http://schemas.openxmlformats.org/officeDocument/2006/relationships/hyperlink" Target="https://youtu.be/gZ_p9o28m5I" TargetMode="Externa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Z_p9o28m5I?feature=oembed" TargetMode="Externa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hyperlink" Target="https://youtu.be/uko6qU5xGM0" TargetMode="External"/><Relationship Id="rId9" Type="http://schemas.openxmlformats.org/officeDocument/2006/relationships/image" Target="../media/image7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V_KHSKNU4nI?feature=oembe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mt5v_9mAZa8?feature=oembed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ructables.com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hcied.info/" TargetMode="Externa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tiff"/><Relationship Id="rId4" Type="http://schemas.openxmlformats.org/officeDocument/2006/relationships/image" Target="../media/image8.png"/><Relationship Id="rId9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wACEcm9Mhw?start=112&amp;feature=oembed" TargetMode="Externa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eg"/><Relationship Id="rId3" Type="http://schemas.openxmlformats.org/officeDocument/2006/relationships/video" Target="https://www.youtube.com/embed/Zgh6FBNQg-s?feature=oembed" TargetMode="Externa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8.jpeg"/><Relationship Id="rId2" Type="http://schemas.openxmlformats.org/officeDocument/2006/relationships/video" Target="https://www.youtube.com/embed/6z4AanEHOuE?feature=oembed" TargetMode="External"/><Relationship Id="rId1" Type="http://schemas.openxmlformats.org/officeDocument/2006/relationships/video" Target="https://www.youtube.com/embed/-8NWIsyY-2E?feature=oembed" TargetMode="External"/><Relationship Id="rId6" Type="http://schemas.openxmlformats.org/officeDocument/2006/relationships/video" Target="https://www.youtube.com/embed/yxvlrsHJmlo?feature=oembed" TargetMode="External"/><Relationship Id="rId11" Type="http://schemas.openxmlformats.org/officeDocument/2006/relationships/image" Target="../media/image27.jpeg"/><Relationship Id="rId5" Type="http://schemas.openxmlformats.org/officeDocument/2006/relationships/video" Target="https://www.youtube.com/embed/BKXV9kqovWs?feature=oembed" TargetMode="External"/><Relationship Id="rId10" Type="http://schemas.openxmlformats.org/officeDocument/2006/relationships/image" Target="../media/image26.jpeg"/><Relationship Id="rId4" Type="http://schemas.openxmlformats.org/officeDocument/2006/relationships/video" Target="https://www.youtube.com/embed/tHcYYZGdOZQ?feature=oembed" TargetMode="External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video" Target="https://www.youtube.com/embed/lsTiWYSfPck?feature=oembed" TargetMode="External"/><Relationship Id="rId7" Type="http://schemas.openxmlformats.org/officeDocument/2006/relationships/image" Target="../media/image30.jpeg"/><Relationship Id="rId2" Type="http://schemas.openxmlformats.org/officeDocument/2006/relationships/video" Target="https://www.youtube.com/embed/AAb0v-FPIuQ?feature=oembed" TargetMode="External"/><Relationship Id="rId1" Type="http://schemas.openxmlformats.org/officeDocument/2006/relationships/video" Target="https://www.youtube.com/embed/f8sHAjzwVKA?feature=oembed" TargetMode="External"/><Relationship Id="rId6" Type="http://schemas.openxmlformats.org/officeDocument/2006/relationships/slideLayout" Target="../slideLayouts/slideLayout3.xml"/><Relationship Id="rId11" Type="http://schemas.openxmlformats.org/officeDocument/2006/relationships/image" Target="../media/image34.jpeg"/><Relationship Id="rId5" Type="http://schemas.openxmlformats.org/officeDocument/2006/relationships/video" Target="https://www.youtube.com/embed/ErapUArQahM?feature=oembed" TargetMode="External"/><Relationship Id="rId10" Type="http://schemas.openxmlformats.org/officeDocument/2006/relationships/image" Target="../media/image33.jpeg"/><Relationship Id="rId4" Type="http://schemas.openxmlformats.org/officeDocument/2006/relationships/video" Target="https://www.youtube.com/embed/jBp8zdZleNs?feature=oembed" TargetMode="External"/><Relationship Id="rId9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89D60-E6C2-1947-8DB2-419810552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1835595"/>
            <a:ext cx="10661904" cy="2387600"/>
          </a:xfrm>
        </p:spPr>
        <p:txBody>
          <a:bodyPr>
            <a:normAutofit fontScale="90000"/>
          </a:bodyPr>
          <a:lstStyle/>
          <a:p>
            <a:br>
              <a:rPr lang="en-US" sz="2700" b="0" dirty="0"/>
            </a:br>
            <a:r>
              <a:rPr lang="en-US" sz="2700" b="0" dirty="0"/>
              <a:t>Digital Fabrication Studio</a:t>
            </a:r>
            <a:br>
              <a:rPr lang="en-US" sz="2700" b="0" dirty="0"/>
            </a:br>
            <a:r>
              <a:rPr lang="en-US" sz="2700" b="0" dirty="0"/>
              <a:t>CSCE689</a:t>
            </a:r>
            <a:br>
              <a:rPr lang="en-US" sz="4000" dirty="0"/>
            </a:br>
            <a:br>
              <a:rPr lang="en-US" sz="4000" dirty="0"/>
            </a:br>
            <a:r>
              <a:rPr lang="en-US" sz="4900" dirty="0"/>
              <a:t>Week 1:  </a:t>
            </a:r>
            <a:r>
              <a:rPr lang="en-US" sz="4900" b="0" dirty="0"/>
              <a:t>Lecture</a:t>
            </a:r>
            <a:br>
              <a:rPr lang="en-US" sz="4900" b="0" dirty="0"/>
            </a:br>
            <a:r>
              <a:rPr lang="en-US" sz="4900" b="0" dirty="0"/>
              <a:t>Introduction &amp; Course Intro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1011E-C04E-FB43-A475-0D80BBB60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15270"/>
            <a:ext cx="9144000" cy="1655762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Jeeeun Kim </a:t>
            </a:r>
          </a:p>
          <a:p>
            <a:r>
              <a:rPr lang="en-US" dirty="0">
                <a:hlinkClick r:id="rId2"/>
              </a:rPr>
              <a:t>Jeeeun.kim@tamu.edu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05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53162-57C7-624A-94AA-F7ACEDCFD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Learn fabrication techniques and special materials</a:t>
            </a:r>
          </a:p>
          <a:p>
            <a:r>
              <a:rPr lang="en-US" dirty="0">
                <a:latin typeface="Avenir Book" panose="02000503020000020003" pitchFamily="2" charset="0"/>
              </a:rPr>
              <a:t>Learn fabrication process: how do future interfaces work?</a:t>
            </a:r>
          </a:p>
          <a:p>
            <a:r>
              <a:rPr lang="en-US" dirty="0">
                <a:latin typeface="Avenir Book" panose="02000503020000020003" pitchFamily="2" charset="0"/>
              </a:rPr>
              <a:t>Build your own fabrication methods, OR</a:t>
            </a:r>
          </a:p>
          <a:p>
            <a:r>
              <a:rPr lang="en-US" dirty="0">
                <a:latin typeface="Avenir Book" panose="02000503020000020003" pitchFamily="2" charset="0"/>
              </a:rPr>
              <a:t>Build your own physical objects that sense, actuate, and communicate with humans</a:t>
            </a:r>
          </a:p>
          <a:p>
            <a:r>
              <a:rPr lang="en-US" dirty="0">
                <a:latin typeface="Avenir Book" panose="02000503020000020003" pitchFamily="2" charset="0"/>
              </a:rPr>
              <a:t>Develop </a:t>
            </a:r>
            <a:r>
              <a:rPr lang="en-US" dirty="0">
                <a:highlight>
                  <a:srgbClr val="D5FC79"/>
                </a:highlight>
                <a:latin typeface="Avenir Book" panose="02000503020000020003" pitchFamily="2" charset="0"/>
              </a:rPr>
              <a:t>non-invasive interactions </a:t>
            </a:r>
            <a:r>
              <a:rPr lang="en-US" dirty="0">
                <a:latin typeface="Avenir Book" panose="02000503020000020003" pitchFamily="2" charset="0"/>
              </a:rPr>
              <a:t>that are useful for </a:t>
            </a:r>
            <a:r>
              <a:rPr lang="en-US" dirty="0">
                <a:highlight>
                  <a:srgbClr val="D5FC79"/>
                </a:highlight>
                <a:latin typeface="Avenir Book" panose="02000503020000020003" pitchFamily="2" charset="0"/>
              </a:rPr>
              <a:t>context-aware everyday devices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801C06E-AC9E-DD8D-1CB3-7A39B3EE8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</p:spTree>
    <p:extLst>
      <p:ext uri="{BB962C8B-B14F-4D97-AF65-F5344CB8AC3E}">
        <p14:creationId xmlns:p14="http://schemas.microsoft.com/office/powerpoint/2010/main" val="144320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E70399E-5525-8F90-0710-7622915D44D5}"/>
              </a:ext>
            </a:extLst>
          </p:cNvPr>
          <p:cNvSpPr/>
          <p:nvPr/>
        </p:nvSpPr>
        <p:spPr>
          <a:xfrm>
            <a:off x="1205323" y="1724298"/>
            <a:ext cx="3236047" cy="692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Conventional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0580B-5552-3633-4CE6-CE60C56532B1}"/>
              </a:ext>
            </a:extLst>
          </p:cNvPr>
          <p:cNvSpPr/>
          <p:nvPr/>
        </p:nvSpPr>
        <p:spPr>
          <a:xfrm>
            <a:off x="7165520" y="1723528"/>
            <a:ext cx="3236047" cy="692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Non-invasive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45A7072D-DBC3-EC02-D679-72CCE8F0D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1" y="2768048"/>
            <a:ext cx="2093397" cy="13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EF646EC3-0360-457C-5ABD-4FA73C9124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29" y="4414016"/>
            <a:ext cx="1460019" cy="130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0F5B478E-F311-8EEF-7BB8-66839E596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3" y="4334530"/>
            <a:ext cx="2457034" cy="1382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43EDDE-D1B9-87D3-0490-437D61502929}"/>
              </a:ext>
            </a:extLst>
          </p:cNvPr>
          <p:cNvSpPr txBox="1"/>
          <p:nvPr/>
        </p:nvSpPr>
        <p:spPr>
          <a:xfrm>
            <a:off x="5617029" y="4003039"/>
            <a:ext cx="95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Vs.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15CB84-2C2F-2125-627E-CC9AD9E9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non-invasive interactions?</a:t>
            </a:r>
          </a:p>
        </p:txBody>
      </p:sp>
      <p:pic>
        <p:nvPicPr>
          <p:cNvPr id="2" name="Online Media 1" descr="Sprayable User Interfaces">
            <a:hlinkClick r:id="" action="ppaction://media"/>
            <a:extLst>
              <a:ext uri="{FF2B5EF4-FFF2-40B4-BE49-F238E27FC236}">
                <a16:creationId xmlns:a16="http://schemas.microsoft.com/office/drawing/2014/main" id="{06BE391E-BD95-25BA-FCAD-CF9E5DE491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6570617" y="2843545"/>
            <a:ext cx="5085075" cy="28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4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12301BD-8E08-5C8A-50C6-D230F303D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952"/>
          <a:stretch/>
        </p:blipFill>
        <p:spPr>
          <a:xfrm>
            <a:off x="459377" y="3842657"/>
            <a:ext cx="1382486" cy="1134292"/>
          </a:xfrm>
          <a:prstGeom prst="rect">
            <a:avLst/>
          </a:prstGeom>
        </p:spPr>
      </p:pic>
      <p:pic>
        <p:nvPicPr>
          <p:cNvPr id="6146" name="Picture 2" descr="smart speaker icon">
            <a:extLst>
              <a:ext uri="{FF2B5EF4-FFF2-40B4-BE49-F238E27FC236}">
                <a16:creationId xmlns:a16="http://schemas.microsoft.com/office/drawing/2014/main" id="{9465BC26-99C6-F225-5DBC-8AE8D9438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86" y="3637280"/>
            <a:ext cx="1587863" cy="158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ime icon">
            <a:extLst>
              <a:ext uri="{FF2B5EF4-FFF2-40B4-BE49-F238E27FC236}">
                <a16:creationId xmlns:a16="http://schemas.microsoft.com/office/drawing/2014/main" id="{D9A1F30D-D59D-64C3-8714-DD2966AAB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327" y="4003039"/>
            <a:ext cx="856343" cy="856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ouch screen icon">
            <a:extLst>
              <a:ext uri="{FF2B5EF4-FFF2-40B4-BE49-F238E27FC236}">
                <a16:creationId xmlns:a16="http://schemas.microsoft.com/office/drawing/2014/main" id="{C81B921D-8CDB-A0A9-D6E5-08C4F1A60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641" y="4025536"/>
            <a:ext cx="1065349" cy="106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group icon">
            <a:extLst>
              <a:ext uri="{FF2B5EF4-FFF2-40B4-BE49-F238E27FC236}">
                <a16:creationId xmlns:a16="http://schemas.microsoft.com/office/drawing/2014/main" id="{67E75F18-7E92-08F9-E832-FA204B370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5100" y="2852010"/>
            <a:ext cx="1173526" cy="117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noisy neighbor icon">
            <a:extLst>
              <a:ext uri="{FF2B5EF4-FFF2-40B4-BE49-F238E27FC236}">
                <a16:creationId xmlns:a16="http://schemas.microsoft.com/office/drawing/2014/main" id="{F2B312F5-5F83-5F6A-D1E2-4460C141D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387" y="3601197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eating icon">
            <a:extLst>
              <a:ext uri="{FF2B5EF4-FFF2-40B4-BE49-F238E27FC236}">
                <a16:creationId xmlns:a16="http://schemas.microsoft.com/office/drawing/2014/main" id="{25CA1532-4FB8-5A24-72E7-A3D875B0E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61" y="4976949"/>
            <a:ext cx="1409572" cy="140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driving icon">
            <a:extLst>
              <a:ext uri="{FF2B5EF4-FFF2-40B4-BE49-F238E27FC236}">
                <a16:creationId xmlns:a16="http://schemas.microsoft.com/office/drawing/2014/main" id="{EE500E2F-0614-6C92-23E0-6696DFB27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676" y="5051921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D8BEEA7-C1D0-BD4D-A24B-6B07FB03E135}"/>
              </a:ext>
            </a:extLst>
          </p:cNvPr>
          <p:cNvSpPr/>
          <p:nvPr/>
        </p:nvSpPr>
        <p:spPr>
          <a:xfrm>
            <a:off x="1205323" y="1724298"/>
            <a:ext cx="3236047" cy="692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Command-based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441116-03D6-D4D5-175F-615983091B1C}"/>
              </a:ext>
            </a:extLst>
          </p:cNvPr>
          <p:cNvSpPr/>
          <p:nvPr/>
        </p:nvSpPr>
        <p:spPr>
          <a:xfrm>
            <a:off x="7165520" y="1723528"/>
            <a:ext cx="3236047" cy="6927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venir Book" panose="02000503020000020003" pitchFamily="2" charset="0"/>
              </a:rPr>
              <a:t>Context-based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DBD80C-F8A4-D4FC-F5EB-4AE2AE9BADD6}"/>
              </a:ext>
            </a:extLst>
          </p:cNvPr>
          <p:cNvSpPr txBox="1"/>
          <p:nvPr/>
        </p:nvSpPr>
        <p:spPr>
          <a:xfrm>
            <a:off x="5617029" y="4003039"/>
            <a:ext cx="953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venir Book" panose="02000503020000020003" pitchFamily="2" charset="0"/>
              </a:rPr>
              <a:t>Vs.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E9A27D-1DE4-194C-2EE6-BA165FB60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Non-invasive interaction builds upon context-awareness</a:t>
            </a:r>
          </a:p>
        </p:txBody>
      </p:sp>
    </p:spTree>
    <p:extLst>
      <p:ext uri="{BB962C8B-B14F-4D97-AF65-F5344CB8AC3E}">
        <p14:creationId xmlns:p14="http://schemas.microsoft.com/office/powerpoint/2010/main" val="118892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Nissan Self Parking Slippers">
            <a:hlinkClick r:id="" action="ppaction://media"/>
            <a:extLst>
              <a:ext uri="{FF2B5EF4-FFF2-40B4-BE49-F238E27FC236}">
                <a16:creationId xmlns:a16="http://schemas.microsoft.com/office/drawing/2014/main" id="{63A61EC5-974D-ED4F-A59D-7D72C98AC0A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8850" y="1825625"/>
            <a:ext cx="7735888" cy="435133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45593CC-FFD9-AE10-53EA-8950D725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Nissan self-organizing computers</a:t>
            </a:r>
          </a:p>
        </p:txBody>
      </p:sp>
    </p:spTree>
    <p:extLst>
      <p:ext uri="{BB962C8B-B14F-4D97-AF65-F5344CB8AC3E}">
        <p14:creationId xmlns:p14="http://schemas.microsoft.com/office/powerpoint/2010/main" val="17900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A4F390-B056-2F4C-8473-EA92D3792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865"/>
            <a:ext cx="12192000" cy="65902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87DA62-D69C-E548-BF9B-24E68EFF3BA9}"/>
              </a:ext>
            </a:extLst>
          </p:cNvPr>
          <p:cNvSpPr/>
          <p:nvPr/>
        </p:nvSpPr>
        <p:spPr>
          <a:xfrm>
            <a:off x="193062" y="2464038"/>
            <a:ext cx="1930400" cy="624548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Trash bin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AC87B-8D8A-6942-8FAD-BC156508EDA9}"/>
              </a:ext>
            </a:extLst>
          </p:cNvPr>
          <p:cNvSpPr/>
          <p:nvPr/>
        </p:nvSpPr>
        <p:spPr>
          <a:xfrm>
            <a:off x="2900220" y="4162745"/>
            <a:ext cx="1930400" cy="624548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Chair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A07210-1612-2F40-9FF0-FEF9E745AC6F}"/>
              </a:ext>
            </a:extLst>
          </p:cNvPr>
          <p:cNvSpPr/>
          <p:nvPr/>
        </p:nvSpPr>
        <p:spPr>
          <a:xfrm>
            <a:off x="201662" y="1081535"/>
            <a:ext cx="1930400" cy="624548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Desk Lamp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3FC0E9-3529-FB49-B901-46952133CA0F}"/>
              </a:ext>
            </a:extLst>
          </p:cNvPr>
          <p:cNvSpPr/>
          <p:nvPr/>
        </p:nvSpPr>
        <p:spPr>
          <a:xfrm>
            <a:off x="10059938" y="4939214"/>
            <a:ext cx="1930400" cy="624548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Drawer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9A3FFB-3F1C-4E4C-80DD-AD705FA24E76}"/>
              </a:ext>
            </a:extLst>
          </p:cNvPr>
          <p:cNvSpPr/>
          <p:nvPr/>
        </p:nvSpPr>
        <p:spPr>
          <a:xfrm>
            <a:off x="10068538" y="2981853"/>
            <a:ext cx="1930400" cy="624548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Faucet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CBC19F-D0EA-404C-99F8-96DC72B246B9}"/>
              </a:ext>
            </a:extLst>
          </p:cNvPr>
          <p:cNvSpPr/>
          <p:nvPr/>
        </p:nvSpPr>
        <p:spPr>
          <a:xfrm>
            <a:off x="10059938" y="774578"/>
            <a:ext cx="1930400" cy="624548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Curtains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01AD1-0039-4146-AD38-25989C25806A}"/>
              </a:ext>
            </a:extLst>
          </p:cNvPr>
          <p:cNvCxnSpPr>
            <a:cxnSpLocks/>
          </p:cNvCxnSpPr>
          <p:nvPr/>
        </p:nvCxnSpPr>
        <p:spPr>
          <a:xfrm>
            <a:off x="4391896" y="802637"/>
            <a:ext cx="438724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52DB0B-D155-B64A-9C5E-0FEE233DE10D}"/>
              </a:ext>
            </a:extLst>
          </p:cNvPr>
          <p:cNvCxnSpPr>
            <a:cxnSpLocks/>
          </p:cNvCxnSpPr>
          <p:nvPr/>
        </p:nvCxnSpPr>
        <p:spPr>
          <a:xfrm>
            <a:off x="2141963" y="2844059"/>
            <a:ext cx="1961187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8B4DBB-A205-7341-900D-351FF0EC0D4F}"/>
              </a:ext>
            </a:extLst>
          </p:cNvPr>
          <p:cNvCxnSpPr>
            <a:cxnSpLocks/>
          </p:cNvCxnSpPr>
          <p:nvPr/>
        </p:nvCxnSpPr>
        <p:spPr>
          <a:xfrm>
            <a:off x="4103150" y="2850453"/>
            <a:ext cx="278845" cy="472746"/>
          </a:xfrm>
          <a:prstGeom prst="line">
            <a:avLst/>
          </a:prstGeom>
          <a:ln w="25400">
            <a:solidFill>
              <a:srgbClr val="FF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A1E522-3B17-B14A-A35E-2880EB2DBE0B}"/>
              </a:ext>
            </a:extLst>
          </p:cNvPr>
          <p:cNvCxnSpPr>
            <a:cxnSpLocks/>
          </p:cNvCxnSpPr>
          <p:nvPr/>
        </p:nvCxnSpPr>
        <p:spPr>
          <a:xfrm>
            <a:off x="4830620" y="4659966"/>
            <a:ext cx="454562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E55C7EF-F56C-BA4E-88C5-D68B9E9FB8F8}"/>
              </a:ext>
            </a:extLst>
          </p:cNvPr>
          <p:cNvCxnSpPr>
            <a:cxnSpLocks/>
          </p:cNvCxnSpPr>
          <p:nvPr/>
        </p:nvCxnSpPr>
        <p:spPr>
          <a:xfrm flipV="1">
            <a:off x="5285182" y="2592069"/>
            <a:ext cx="381715" cy="2067897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5CC7C91-D6A7-E243-9EBB-E090D39B1E9A}"/>
              </a:ext>
            </a:extLst>
          </p:cNvPr>
          <p:cNvSpPr/>
          <p:nvPr/>
        </p:nvSpPr>
        <p:spPr>
          <a:xfrm>
            <a:off x="2451595" y="304096"/>
            <a:ext cx="1930400" cy="624548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Folding Closet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33A21A6-5726-8048-AD3F-524D68BC17AD}"/>
              </a:ext>
            </a:extLst>
          </p:cNvPr>
          <p:cNvCxnSpPr>
            <a:cxnSpLocks/>
          </p:cNvCxnSpPr>
          <p:nvPr/>
        </p:nvCxnSpPr>
        <p:spPr>
          <a:xfrm>
            <a:off x="4830620" y="802637"/>
            <a:ext cx="645419" cy="34006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5ADD94-58D8-1E47-BD24-A25A3A9AF75E}"/>
              </a:ext>
            </a:extLst>
          </p:cNvPr>
          <p:cNvCxnSpPr>
            <a:cxnSpLocks/>
          </p:cNvCxnSpPr>
          <p:nvPr/>
        </p:nvCxnSpPr>
        <p:spPr>
          <a:xfrm>
            <a:off x="2141963" y="1398135"/>
            <a:ext cx="1526697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5413761-BC8E-3449-9AD2-99507BE9F62B}"/>
              </a:ext>
            </a:extLst>
          </p:cNvPr>
          <p:cNvCxnSpPr>
            <a:cxnSpLocks/>
          </p:cNvCxnSpPr>
          <p:nvPr/>
        </p:nvCxnSpPr>
        <p:spPr>
          <a:xfrm>
            <a:off x="3668660" y="1398135"/>
            <a:ext cx="1389241" cy="426018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2BAD19-0195-3840-8F6A-336B5B592D1F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682842" y="5251488"/>
            <a:ext cx="137709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5530C34-CAD3-9041-B117-2BB19CDC34D5}"/>
              </a:ext>
            </a:extLst>
          </p:cNvPr>
          <p:cNvCxnSpPr>
            <a:cxnSpLocks/>
          </p:cNvCxnSpPr>
          <p:nvPr/>
        </p:nvCxnSpPr>
        <p:spPr>
          <a:xfrm flipH="1" flipV="1">
            <a:off x="6003637" y="4072468"/>
            <a:ext cx="2679205" cy="1179020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64DB326-FF26-8A40-9EB7-8DFA2B779CA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9683678" y="3294127"/>
            <a:ext cx="384860" cy="792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EFD1CE3-7E33-2848-BBCB-040022D9817B}"/>
              </a:ext>
            </a:extLst>
          </p:cNvPr>
          <p:cNvCxnSpPr>
            <a:cxnSpLocks/>
          </p:cNvCxnSpPr>
          <p:nvPr/>
        </p:nvCxnSpPr>
        <p:spPr>
          <a:xfrm flipV="1">
            <a:off x="8202332" y="3294127"/>
            <a:ext cx="1481346" cy="889946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4CD6457-C998-C44B-B090-256B34AAAAED}"/>
              </a:ext>
            </a:extLst>
          </p:cNvPr>
          <p:cNvCxnSpPr>
            <a:cxnSpLocks/>
          </p:cNvCxnSpPr>
          <p:nvPr/>
        </p:nvCxnSpPr>
        <p:spPr>
          <a:xfrm>
            <a:off x="8834695" y="1237607"/>
            <a:ext cx="1225243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76B6659-F67B-F844-8F5D-C5E55D35F345}"/>
              </a:ext>
            </a:extLst>
          </p:cNvPr>
          <p:cNvCxnSpPr>
            <a:cxnSpLocks/>
          </p:cNvCxnSpPr>
          <p:nvPr/>
        </p:nvCxnSpPr>
        <p:spPr>
          <a:xfrm flipH="1">
            <a:off x="8166344" y="1237057"/>
            <a:ext cx="666700" cy="206096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C1EE5D4-6702-224E-AD3E-3CFDB8C2D88D}"/>
              </a:ext>
            </a:extLst>
          </p:cNvPr>
          <p:cNvSpPr/>
          <p:nvPr/>
        </p:nvSpPr>
        <p:spPr>
          <a:xfrm>
            <a:off x="0" y="5686267"/>
            <a:ext cx="11242938" cy="643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/>
              <a:t> 3min. Discussion: What can everyday objects sense?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B833F6-FA22-1291-6298-442C8F0F591B}"/>
              </a:ext>
            </a:extLst>
          </p:cNvPr>
          <p:cNvSpPr/>
          <p:nvPr/>
        </p:nvSpPr>
        <p:spPr>
          <a:xfrm>
            <a:off x="10059938" y="1855196"/>
            <a:ext cx="1930400" cy="624548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Pillows and beds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933982-68E2-D611-69DF-8280BD80B253}"/>
              </a:ext>
            </a:extLst>
          </p:cNvPr>
          <p:cNvCxnSpPr>
            <a:cxnSpLocks/>
          </p:cNvCxnSpPr>
          <p:nvPr/>
        </p:nvCxnSpPr>
        <p:spPr>
          <a:xfrm>
            <a:off x="2141963" y="4197240"/>
            <a:ext cx="438724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6F826BB-0E22-D99F-BDE4-453F8EE6880B}"/>
              </a:ext>
            </a:extLst>
          </p:cNvPr>
          <p:cNvSpPr/>
          <p:nvPr/>
        </p:nvSpPr>
        <p:spPr>
          <a:xfrm>
            <a:off x="201662" y="3868178"/>
            <a:ext cx="1930400" cy="624548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Windows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3F8692B-062F-8513-A6D6-D5C56544C901}"/>
              </a:ext>
            </a:extLst>
          </p:cNvPr>
          <p:cNvCxnSpPr>
            <a:cxnSpLocks/>
          </p:cNvCxnSpPr>
          <p:nvPr/>
        </p:nvCxnSpPr>
        <p:spPr>
          <a:xfrm flipV="1">
            <a:off x="2580687" y="3863966"/>
            <a:ext cx="306113" cy="343193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A07B4DC-A66E-498C-B137-F9C79F87489A}"/>
              </a:ext>
            </a:extLst>
          </p:cNvPr>
          <p:cNvSpPr/>
          <p:nvPr/>
        </p:nvSpPr>
        <p:spPr>
          <a:xfrm>
            <a:off x="9312537" y="4069000"/>
            <a:ext cx="2104399" cy="624548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Toilet (lids, knobs)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A82F97-BF6D-09D7-1065-C5A3CB79969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602583" y="4375733"/>
            <a:ext cx="1709954" cy="5541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EB29162-67A1-F76C-F434-ED1BA1D8163C}"/>
              </a:ext>
            </a:extLst>
          </p:cNvPr>
          <p:cNvCxnSpPr>
            <a:cxnSpLocks/>
          </p:cNvCxnSpPr>
          <p:nvPr/>
        </p:nvCxnSpPr>
        <p:spPr>
          <a:xfrm>
            <a:off x="8843295" y="2337519"/>
            <a:ext cx="1225243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98D8241-555D-1FE6-4078-DD11236B588D}"/>
              </a:ext>
            </a:extLst>
          </p:cNvPr>
          <p:cNvCxnSpPr>
            <a:cxnSpLocks/>
          </p:cNvCxnSpPr>
          <p:nvPr/>
        </p:nvCxnSpPr>
        <p:spPr>
          <a:xfrm flipH="1">
            <a:off x="7247790" y="2337519"/>
            <a:ext cx="1585254" cy="223166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14E9043-3DA0-C513-2E74-D8A847373182}"/>
              </a:ext>
            </a:extLst>
          </p:cNvPr>
          <p:cNvSpPr/>
          <p:nvPr/>
        </p:nvSpPr>
        <p:spPr>
          <a:xfrm>
            <a:off x="4165600" y="4942959"/>
            <a:ext cx="1930400" cy="624548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Planters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CF8EAE9-ECAE-9CFB-9409-72B32DC8C1D1}"/>
              </a:ext>
            </a:extLst>
          </p:cNvPr>
          <p:cNvCxnSpPr>
            <a:cxnSpLocks/>
          </p:cNvCxnSpPr>
          <p:nvPr/>
        </p:nvCxnSpPr>
        <p:spPr>
          <a:xfrm flipH="1" flipV="1">
            <a:off x="2578024" y="4942958"/>
            <a:ext cx="838771" cy="333976"/>
          </a:xfrm>
          <a:prstGeom prst="line">
            <a:avLst/>
          </a:prstGeom>
          <a:ln w="25400">
            <a:solidFill>
              <a:srgbClr val="FF0000"/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BDFABA3-D0C1-100E-CE90-AC352262D640}"/>
              </a:ext>
            </a:extLst>
          </p:cNvPr>
          <p:cNvCxnSpPr>
            <a:cxnSpLocks/>
          </p:cNvCxnSpPr>
          <p:nvPr/>
        </p:nvCxnSpPr>
        <p:spPr>
          <a:xfrm>
            <a:off x="3416795" y="5282169"/>
            <a:ext cx="748805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80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33FF-C508-944C-A698-37399764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6" y="18255"/>
            <a:ext cx="10515600" cy="1325563"/>
          </a:xfrm>
        </p:spPr>
        <p:txBody>
          <a:bodyPr/>
          <a:lstStyle/>
          <a:p>
            <a:r>
              <a:rPr lang="en-US" dirty="0"/>
              <a:t>Learning Objective (Cont’d)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257355-A031-0F03-7A76-5417B25EA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Learn fabrication mechanisms and materials</a:t>
            </a:r>
          </a:p>
          <a:p>
            <a:r>
              <a:rPr lang="en-US" dirty="0">
                <a:latin typeface="Avenir Book" panose="02000503020000020003" pitchFamily="2" charset="0"/>
              </a:rPr>
              <a:t>Learn fabrication process: how do they interpret human designs?</a:t>
            </a:r>
          </a:p>
          <a:p>
            <a:r>
              <a:rPr lang="en-US" dirty="0">
                <a:latin typeface="Avenir Book" panose="02000503020000020003" pitchFamily="2" charset="0"/>
              </a:rPr>
              <a:t>Build your own fabrication methods</a:t>
            </a:r>
          </a:p>
          <a:p>
            <a:r>
              <a:rPr lang="en-US" dirty="0">
                <a:latin typeface="Avenir Book" panose="02000503020000020003" pitchFamily="2" charset="0"/>
              </a:rPr>
              <a:t>Build your own physical objects that sense, actuate, or communicate with humans</a:t>
            </a:r>
          </a:p>
          <a:p>
            <a:r>
              <a:rPr lang="en-US" dirty="0">
                <a:latin typeface="Avenir Book" panose="02000503020000020003" pitchFamily="2" charset="0"/>
              </a:rPr>
              <a:t>Fabricate </a:t>
            </a:r>
            <a:r>
              <a:rPr lang="en-US" dirty="0">
                <a:highlight>
                  <a:srgbClr val="D5FC79"/>
                </a:highlight>
                <a:latin typeface="Avenir Book" panose="02000503020000020003" pitchFamily="2" charset="0"/>
              </a:rPr>
              <a:t>non-invasive interactions </a:t>
            </a:r>
            <a:r>
              <a:rPr lang="en-US" dirty="0">
                <a:latin typeface="Avenir Book" panose="02000503020000020003" pitchFamily="2" charset="0"/>
              </a:rPr>
              <a:t>that are useful for </a:t>
            </a:r>
            <a:r>
              <a:rPr lang="en-US" dirty="0">
                <a:highlight>
                  <a:srgbClr val="D5FC79"/>
                </a:highlight>
                <a:latin typeface="Avenir Book" panose="02000503020000020003" pitchFamily="2" charset="0"/>
              </a:rPr>
              <a:t>context-aware everyday devices</a:t>
            </a:r>
          </a:p>
          <a:p>
            <a:r>
              <a:rPr lang="en-US" dirty="0">
                <a:latin typeface="Avenir Book" panose="02000503020000020003" pitchFamily="2" charset="0"/>
              </a:rPr>
              <a:t>Design design tools to improve </a:t>
            </a:r>
            <a:r>
              <a:rPr lang="en-US" dirty="0">
                <a:highlight>
                  <a:srgbClr val="D5FC79"/>
                </a:highlight>
                <a:latin typeface="Avenir Book" panose="02000503020000020003" pitchFamily="2" charset="0"/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101982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11 Different Types of Light Switches and Fixtures">
            <a:extLst>
              <a:ext uri="{FF2B5EF4-FFF2-40B4-BE49-F238E27FC236}">
                <a16:creationId xmlns:a16="http://schemas.microsoft.com/office/drawing/2014/main" id="{6A6F75EC-9F2C-37DD-0BED-09F6A85B2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0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F2C7449-B8A3-A865-A88B-7709878BE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272" y="18255"/>
            <a:ext cx="10515600" cy="1325563"/>
          </a:xfrm>
        </p:spPr>
        <p:txBody>
          <a:bodyPr/>
          <a:lstStyle/>
          <a:p>
            <a:r>
              <a:rPr lang="en-US" dirty="0"/>
              <a:t>Why should we care about Context Awareness?</a:t>
            </a:r>
          </a:p>
        </p:txBody>
      </p:sp>
    </p:spTree>
    <p:extLst>
      <p:ext uri="{BB962C8B-B14F-4D97-AF65-F5344CB8AC3E}">
        <p14:creationId xmlns:p14="http://schemas.microsoft.com/office/powerpoint/2010/main" val="165176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able&#10;&#10;Description automatically generated">
            <a:extLst>
              <a:ext uri="{FF2B5EF4-FFF2-40B4-BE49-F238E27FC236}">
                <a16:creationId xmlns:a16="http://schemas.microsoft.com/office/drawing/2014/main" id="{9B015F93-C6CD-E916-9979-5769A8742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-91440"/>
            <a:ext cx="61864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B5DBF2-DB60-0A8A-E172-0103FEBE9B66}"/>
              </a:ext>
            </a:extLst>
          </p:cNvPr>
          <p:cNvSpPr txBox="1"/>
          <p:nvPr/>
        </p:nvSpPr>
        <p:spPr>
          <a:xfrm>
            <a:off x="591094" y="4794796"/>
            <a:ext cx="61460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Accessibility is </a:t>
            </a:r>
            <a:br>
              <a:rPr lang="en-US" sz="24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</a:b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context-dependent</a:t>
            </a:r>
            <a:endParaRPr lang="en-US" sz="2400" b="0" dirty="0">
              <a:effectLst/>
            </a:endParaRP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84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all, bathroom, indoor, jack&#10;&#10;Description automatically generated">
            <a:extLst>
              <a:ext uri="{FF2B5EF4-FFF2-40B4-BE49-F238E27FC236}">
                <a16:creationId xmlns:a16="http://schemas.microsoft.com/office/drawing/2014/main" id="{402E1CFD-FB15-2F32-BC91-EC28A9B88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89" t="13305" r="6015" b="3073"/>
          <a:stretch/>
        </p:blipFill>
        <p:spPr>
          <a:xfrm>
            <a:off x="4758400" y="3737149"/>
            <a:ext cx="2548091" cy="1903659"/>
          </a:xfrm>
          <a:prstGeom prst="rect">
            <a:avLst/>
          </a:prstGeom>
        </p:spPr>
      </p:pic>
      <p:pic>
        <p:nvPicPr>
          <p:cNvPr id="5" name="Picture 4" descr="A picture containing text, jack, electronics&#10;&#10;Description automatically generated">
            <a:extLst>
              <a:ext uri="{FF2B5EF4-FFF2-40B4-BE49-F238E27FC236}">
                <a16:creationId xmlns:a16="http://schemas.microsoft.com/office/drawing/2014/main" id="{4DDE82FE-7632-84DB-3F2A-E0150D2A2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2" t="25746" b="10224"/>
          <a:stretch/>
        </p:blipFill>
        <p:spPr>
          <a:xfrm>
            <a:off x="2058368" y="3740357"/>
            <a:ext cx="2700032" cy="1912085"/>
          </a:xfrm>
          <a:prstGeom prst="rect">
            <a:avLst/>
          </a:prstGeom>
        </p:spPr>
      </p:pic>
      <p:pic>
        <p:nvPicPr>
          <p:cNvPr id="6" name="Picture 5" descr="A picture containing text, metalware, jack&#10;&#10;Description automatically generated">
            <a:extLst>
              <a:ext uri="{FF2B5EF4-FFF2-40B4-BE49-F238E27FC236}">
                <a16:creationId xmlns:a16="http://schemas.microsoft.com/office/drawing/2014/main" id="{C6F25846-F2D4-9ADE-FCC4-74E9957991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03" t="21944" r="18898"/>
          <a:stretch/>
        </p:blipFill>
        <p:spPr>
          <a:xfrm>
            <a:off x="0" y="3737149"/>
            <a:ext cx="2074117" cy="1918837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F26EE865-1F73-B14F-7BDB-80208AB52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66" y="3737149"/>
            <a:ext cx="2532834" cy="1903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E349A-C14B-ED42-4ACE-CB247DEE28B3}"/>
              </a:ext>
            </a:extLst>
          </p:cNvPr>
          <p:cNvSpPr txBox="1"/>
          <p:nvPr/>
        </p:nvSpPr>
        <p:spPr>
          <a:xfrm>
            <a:off x="728880" y="736364"/>
            <a:ext cx="61460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Avenir" panose="02000503020000020003" pitchFamily="2" charset="0"/>
              </a:rPr>
              <a:t>Different people need different solutions</a:t>
            </a:r>
            <a:endParaRPr lang="en-US" sz="2400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5654318-DCF1-2CB4-4AC3-539BD497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166" y="3737150"/>
            <a:ext cx="2532834" cy="1903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670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96D2625-E1AE-F0ED-51F1-9877E728B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587500"/>
            <a:ext cx="6350000" cy="368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F07BE3F0-BEF1-0C6A-F585-B4102DF1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80" y="18255"/>
            <a:ext cx="10515600" cy="1325563"/>
          </a:xfrm>
        </p:spPr>
        <p:txBody>
          <a:bodyPr/>
          <a:lstStyle/>
          <a:p>
            <a:r>
              <a:rPr lang="en-US" dirty="0"/>
              <a:t>Many technologies are firstly developed for accessibility</a:t>
            </a:r>
          </a:p>
        </p:txBody>
      </p:sp>
    </p:spTree>
    <p:extLst>
      <p:ext uri="{BB962C8B-B14F-4D97-AF65-F5344CB8AC3E}">
        <p14:creationId xmlns:p14="http://schemas.microsoft.com/office/powerpoint/2010/main" val="303781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902E8-29D2-8C4C-8CD7-FF522605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567" y="18255"/>
            <a:ext cx="10515600" cy="1325563"/>
          </a:xfrm>
        </p:spPr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E2750-3D34-244C-B1EA-31980C878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Intro: What is and Why Digital Fabrication?</a:t>
            </a:r>
          </a:p>
          <a:p>
            <a:r>
              <a:rPr lang="en-US" dirty="0"/>
              <a:t>Why digital fabrication in Computer Science?</a:t>
            </a:r>
          </a:p>
          <a:p>
            <a:r>
              <a:rPr lang="en-US" dirty="0"/>
              <a:t>What you’ll </a:t>
            </a:r>
            <a:r>
              <a:rPr lang="en-US" dirty="0">
                <a:highlight>
                  <a:srgbClr val="D5FC79"/>
                </a:highlight>
              </a:rPr>
              <a:t>do and learn</a:t>
            </a:r>
            <a:r>
              <a:rPr lang="en-US" dirty="0"/>
              <a:t> in this course </a:t>
            </a:r>
          </a:p>
          <a:p>
            <a:r>
              <a:rPr lang="en-US" dirty="0"/>
              <a:t>Class Structure </a:t>
            </a:r>
          </a:p>
          <a:p>
            <a:r>
              <a:rPr lang="en-US" dirty="0"/>
              <a:t>Deliverables &amp; Grading</a:t>
            </a:r>
          </a:p>
          <a:p>
            <a:r>
              <a:rPr lang="en-US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195237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33FF-C508-944C-A698-37399764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18255"/>
            <a:ext cx="10515600" cy="1325563"/>
          </a:xfrm>
        </p:spPr>
        <p:txBody>
          <a:bodyPr/>
          <a:lstStyle/>
          <a:p>
            <a:r>
              <a:rPr lang="en-US" dirty="0"/>
              <a:t>Our Class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53162-57C7-624A-94AA-F7ACEDCFD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Learn digital fabrication skills and special techniques</a:t>
            </a:r>
          </a:p>
          <a:p>
            <a:r>
              <a:rPr lang="en-US" dirty="0">
                <a:latin typeface="Avenir Book" panose="02000503020000020003" pitchFamily="2" charset="0"/>
              </a:rPr>
              <a:t>Be able to replicate latest fabrication techniques</a:t>
            </a:r>
          </a:p>
          <a:p>
            <a:r>
              <a:rPr lang="en-US" dirty="0">
                <a:highlight>
                  <a:srgbClr val="D5FC79"/>
                </a:highlight>
                <a:latin typeface="Avenir Book" panose="02000503020000020003" pitchFamily="2" charset="0"/>
              </a:rPr>
              <a:t>Augment passive physical interfaces into novel interfaces</a:t>
            </a:r>
          </a:p>
          <a:p>
            <a:r>
              <a:rPr lang="en-US" dirty="0">
                <a:latin typeface="Avenir Book" panose="02000503020000020003" pitchFamily="2" charset="0"/>
              </a:rPr>
              <a:t>Enable new design/fabrication workflows</a:t>
            </a:r>
          </a:p>
          <a:p>
            <a:r>
              <a:rPr lang="en-US" dirty="0">
                <a:latin typeface="Avenir Book" panose="02000503020000020003" pitchFamily="2" charset="0"/>
              </a:rPr>
              <a:t>Redesign interaction </a:t>
            </a:r>
          </a:p>
          <a:p>
            <a:r>
              <a:rPr lang="en-US" dirty="0">
                <a:latin typeface="Avenir Book" panose="02000503020000020003" pitchFamily="2" charset="0"/>
              </a:rPr>
              <a:t>Repurpose or transform existing objects using fabrication</a:t>
            </a:r>
          </a:p>
        </p:txBody>
      </p:sp>
    </p:spTree>
    <p:extLst>
      <p:ext uri="{BB962C8B-B14F-4D97-AF65-F5344CB8AC3E}">
        <p14:creationId xmlns:p14="http://schemas.microsoft.com/office/powerpoint/2010/main" val="2478727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9130AE-DBCA-A91F-E65F-2EF8E303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repurpose through augmentation?</a:t>
            </a:r>
          </a:p>
        </p:txBody>
      </p:sp>
      <p:pic>
        <p:nvPicPr>
          <p:cNvPr id="4" name="Picture 3" descr="A collection of different objects&#10;&#10;Description automatically generated">
            <a:extLst>
              <a:ext uri="{FF2B5EF4-FFF2-40B4-BE49-F238E27FC236}">
                <a16:creationId xmlns:a16="http://schemas.microsoft.com/office/drawing/2014/main" id="{3F5B63AD-6F6B-644A-9935-8CF3ECE8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0" y="1027906"/>
            <a:ext cx="6731000" cy="5613400"/>
          </a:xfrm>
          <a:prstGeom prst="rect">
            <a:avLst/>
          </a:prstGeom>
        </p:spPr>
      </p:pic>
      <p:pic>
        <p:nvPicPr>
          <p:cNvPr id="7170" name="Picture 2" descr="Amazon.com: Ball Jar Mason Jars, 12-Pack, Clear : Home &amp; Kitchen">
            <a:extLst>
              <a:ext uri="{FF2B5EF4-FFF2-40B4-BE49-F238E27FC236}">
                <a16:creationId xmlns:a16="http://schemas.microsoft.com/office/drawing/2014/main" id="{3893542F-E98F-FD1F-1533-A334B290A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821" y="1988507"/>
            <a:ext cx="191928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45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9130AE-DBCA-A91F-E65F-2EF8E3036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Digitally Fabricated!</a:t>
            </a:r>
          </a:p>
        </p:txBody>
      </p:sp>
      <p:pic>
        <p:nvPicPr>
          <p:cNvPr id="8194" name="Picture 2" descr="Robotic Fin Ray grippers now have sense of touch | SYFY WIRE">
            <a:extLst>
              <a:ext uri="{FF2B5EF4-FFF2-40B4-BE49-F238E27FC236}">
                <a16:creationId xmlns:a16="http://schemas.microsoft.com/office/drawing/2014/main" id="{9BAF343F-0C75-06E7-F23F-9C6289555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69" y="1849582"/>
            <a:ext cx="5031831" cy="35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10 Awesome Open-source 3D printed Robotic Gripper - YouTube">
            <a:extLst>
              <a:ext uri="{FF2B5EF4-FFF2-40B4-BE49-F238E27FC236}">
                <a16:creationId xmlns:a16="http://schemas.microsoft.com/office/drawing/2014/main" id="{9E24209B-9E00-C965-8EBF-ED4C110E6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04" y="18255"/>
            <a:ext cx="2997895" cy="168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watch this 3D-printed robotic gripper pick up, hold and release objects  without electronics">
            <a:extLst>
              <a:ext uri="{FF2B5EF4-FFF2-40B4-BE49-F238E27FC236}">
                <a16:creationId xmlns:a16="http://schemas.microsoft.com/office/drawing/2014/main" id="{B3073CF4-6951-39AC-EA47-61BAE0862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04" y="1704571"/>
            <a:ext cx="2997895" cy="219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Making an Impressive Working Robotic Arm from Cardboard - Make:">
            <a:extLst>
              <a:ext uri="{FF2B5EF4-FFF2-40B4-BE49-F238E27FC236}">
                <a16:creationId xmlns:a16="http://schemas.microsoft.com/office/drawing/2014/main" id="{EFFFD91C-83BA-8C6D-2696-04637F6DC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704" y="3437942"/>
            <a:ext cx="2997895" cy="165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sewing a blue stuffed animal&#10;&#10;Description automatically generated">
            <a:extLst>
              <a:ext uri="{FF2B5EF4-FFF2-40B4-BE49-F238E27FC236}">
                <a16:creationId xmlns:a16="http://schemas.microsoft.com/office/drawing/2014/main" id="{A31671D3-FD3D-92BD-C8C3-F309D4EC2C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9704" y="5090297"/>
            <a:ext cx="3019174" cy="17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1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F140-946C-AA45-88E5-11A22DB5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7600"/>
            <a:ext cx="10515600" cy="1325563"/>
          </a:xfrm>
        </p:spPr>
        <p:txBody>
          <a:bodyPr/>
          <a:lstStyle/>
          <a:p>
            <a:r>
              <a:rPr lang="en-US" dirty="0"/>
              <a:t>Why Fabrication?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66827-E188-F14E-985B-19DCF97A9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05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64F85B-7757-FC46-9234-96240AB2A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It democratizes the way we build things</a:t>
            </a:r>
          </a:p>
        </p:txBody>
      </p:sp>
      <p:pic>
        <p:nvPicPr>
          <p:cNvPr id="2" name="Online Media 1" descr="[CHI'20] Rapid Iron-On User Interfaces: Hands-on Fabrication of Interactive Textile Prototypes">
            <a:hlinkClick r:id="" action="ppaction://media"/>
            <a:extLst>
              <a:ext uri="{FF2B5EF4-FFF2-40B4-BE49-F238E27FC236}">
                <a16:creationId xmlns:a16="http://schemas.microsoft.com/office/drawing/2014/main" id="{EAE6D76B-C08F-924E-0553-568929F0AF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27087" y="2342041"/>
            <a:ext cx="5277026" cy="2981520"/>
          </a:xfrm>
          <a:prstGeom prst="rect">
            <a:avLst/>
          </a:prstGeom>
        </p:spPr>
      </p:pic>
      <p:pic>
        <p:nvPicPr>
          <p:cNvPr id="3" name="Online Media 2" descr="Printing Teddy Bears: A Technique for 3D Printing of Soft Interactive Objects">
            <a:hlinkClick r:id="" action="ppaction://media"/>
            <a:extLst>
              <a:ext uri="{FF2B5EF4-FFF2-40B4-BE49-F238E27FC236}">
                <a16:creationId xmlns:a16="http://schemas.microsoft.com/office/drawing/2014/main" id="{61BEBD32-490D-6622-2C65-9D27C4C7FDF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064635" y="2342041"/>
            <a:ext cx="5277027" cy="29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98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E64F85B-7757-FC46-9234-96240AB2A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So it simplifies a supply chain</a:t>
            </a: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4C81240-E8E2-1941-930F-EC6E0D45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717" y="156754"/>
            <a:ext cx="5722283" cy="64581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A6792-F285-CC41-8ED0-D8B22B902B57}"/>
              </a:ext>
            </a:extLst>
          </p:cNvPr>
          <p:cNvSpPr/>
          <p:nvPr/>
        </p:nvSpPr>
        <p:spPr>
          <a:xfrm>
            <a:off x="9690048" y="6488668"/>
            <a:ext cx="2228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Credit: OPT Industries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A3556E-3EB0-F442-B286-7010B6F4EDBC}"/>
              </a:ext>
            </a:extLst>
          </p:cNvPr>
          <p:cNvSpPr/>
          <p:nvPr/>
        </p:nvSpPr>
        <p:spPr>
          <a:xfrm>
            <a:off x="3213349" y="2148548"/>
            <a:ext cx="3409520" cy="369332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Current Supply Chain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043453-AB28-894B-A302-24416DED9B07}"/>
              </a:ext>
            </a:extLst>
          </p:cNvPr>
          <p:cNvSpPr/>
          <p:nvPr/>
        </p:nvSpPr>
        <p:spPr>
          <a:xfrm>
            <a:off x="3213349" y="5030450"/>
            <a:ext cx="3409520" cy="369332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Book" panose="02000503020000020003" pitchFamily="2" charset="0"/>
              </a:rPr>
              <a:t>Future Supply Chain</a:t>
            </a:r>
          </a:p>
        </p:txBody>
      </p:sp>
    </p:spTree>
    <p:extLst>
      <p:ext uri="{BB962C8B-B14F-4D97-AF65-F5344CB8AC3E}">
        <p14:creationId xmlns:p14="http://schemas.microsoft.com/office/powerpoint/2010/main" val="32611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BA6792-F285-CC41-8ED0-D8B22B902B57}"/>
              </a:ext>
            </a:extLst>
          </p:cNvPr>
          <p:cNvSpPr/>
          <p:nvPr/>
        </p:nvSpPr>
        <p:spPr>
          <a:xfrm>
            <a:off x="9690048" y="6488668"/>
            <a:ext cx="2228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Credit: OPT Industries</a:t>
            </a:r>
          </a:p>
        </p:txBody>
      </p:sp>
      <p:pic>
        <p:nvPicPr>
          <p:cNvPr id="8" name="Picture 7" descr="A diagram of a brush&#10;&#10;Description automatically generated">
            <a:extLst>
              <a:ext uri="{FF2B5EF4-FFF2-40B4-BE49-F238E27FC236}">
                <a16:creationId xmlns:a16="http://schemas.microsoft.com/office/drawing/2014/main" id="{5843E729-4268-E575-1463-3FB9D3B3E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01186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8300B59-E0CE-CE64-101D-673352C5D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20" y="1019098"/>
            <a:ext cx="3813045" cy="217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lear_Swab_Absorption_Elution.mp4">
            <a:hlinkClick r:id="" action="ppaction://media"/>
            <a:extLst>
              <a:ext uri="{FF2B5EF4-FFF2-40B4-BE49-F238E27FC236}">
                <a16:creationId xmlns:a16="http://schemas.microsoft.com/office/drawing/2014/main" id="{59748721-0948-074C-AF6F-731BD78B2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20886" y="3747657"/>
            <a:ext cx="3519292" cy="23461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C26A08-08E5-535B-0573-A4C9D9F766DD}"/>
              </a:ext>
            </a:extLst>
          </p:cNvPr>
          <p:cNvSpPr txBox="1"/>
          <p:nvPr/>
        </p:nvSpPr>
        <p:spPr>
          <a:xfrm>
            <a:off x="4271115" y="4736088"/>
            <a:ext cx="3370095" cy="369332"/>
          </a:xfrm>
          <a:prstGeom prst="rect">
            <a:avLst/>
          </a:prstGeom>
          <a:solidFill>
            <a:srgbClr val="D5FC7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latin typeface="Avenir Book" panose="02000503020000020003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Yes, these are 3D printed!</a:t>
            </a:r>
          </a:p>
        </p:txBody>
      </p:sp>
    </p:spTree>
    <p:extLst>
      <p:ext uri="{BB962C8B-B14F-4D97-AF65-F5344CB8AC3E}">
        <p14:creationId xmlns:p14="http://schemas.microsoft.com/office/powerpoint/2010/main" val="285947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This 3D Printed Stethoscope is Medical-Grade and Costs $3 | All3DP">
            <a:extLst>
              <a:ext uri="{FF2B5EF4-FFF2-40B4-BE49-F238E27FC236}">
                <a16:creationId xmlns:a16="http://schemas.microsoft.com/office/drawing/2014/main" id="{009AB1ED-F7AE-878B-B683-18134E04E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E64F85B-7757-FC46-9234-96240AB2A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046" y="4323349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 the technology advances impact the world</a:t>
            </a:r>
          </a:p>
        </p:txBody>
      </p:sp>
    </p:spTree>
    <p:extLst>
      <p:ext uri="{BB962C8B-B14F-4D97-AF65-F5344CB8AC3E}">
        <p14:creationId xmlns:p14="http://schemas.microsoft.com/office/powerpoint/2010/main" val="3852215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hild holding a robot&#10;&#10;Description automatically generated">
            <a:extLst>
              <a:ext uri="{FF2B5EF4-FFF2-40B4-BE49-F238E27FC236}">
                <a16:creationId xmlns:a16="http://schemas.microsoft.com/office/drawing/2014/main" id="{923D6D6F-3D0A-6517-C313-30C2ED4AE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89" y="1349836"/>
            <a:ext cx="3346321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group of people working in a room with computers&#10;&#10;Description automatically generated">
            <a:extLst>
              <a:ext uri="{FF2B5EF4-FFF2-40B4-BE49-F238E27FC236}">
                <a16:creationId xmlns:a16="http://schemas.microsoft.com/office/drawing/2014/main" id="{C087257D-851E-048D-4F58-760A2F2A77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13"/>
          <a:stretch/>
        </p:blipFill>
        <p:spPr>
          <a:xfrm>
            <a:off x="6990457" y="446734"/>
            <a:ext cx="4797198" cy="4332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1FFBF8FC-C29F-495F-329C-A7937480C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66" y="3854986"/>
            <a:ext cx="5201543" cy="2540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594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F33FF-C508-944C-A698-37399764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9" y="18255"/>
            <a:ext cx="10515600" cy="1325563"/>
          </a:xfrm>
        </p:spPr>
        <p:txBody>
          <a:bodyPr/>
          <a:lstStyle/>
          <a:p>
            <a:r>
              <a:rPr lang="en-US" dirty="0"/>
              <a:t>Bad designs are everywhere</a:t>
            </a:r>
          </a:p>
        </p:txBody>
      </p:sp>
      <p:pic>
        <p:nvPicPr>
          <p:cNvPr id="1026" name="Picture 2" descr="40 Bad Stair Designs That Definitely Need A Rethink">
            <a:extLst>
              <a:ext uri="{FF2B5EF4-FFF2-40B4-BE49-F238E27FC236}">
                <a16:creationId xmlns:a16="http://schemas.microsoft.com/office/drawing/2014/main" id="{AA73E42F-A3CD-4DAE-692A-E0D4250FA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97" y="1306947"/>
            <a:ext cx="10032096" cy="53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319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7CB3AB-4C38-80FF-34D2-AAEA82F93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99164"/>
            <a:ext cx="10515600" cy="24777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watch a LOT of short cool videos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… that will inspire you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6FF0D7-CBB1-532C-F826-F2EC316E8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964" y="18255"/>
            <a:ext cx="9097215" cy="1325563"/>
          </a:xfrm>
        </p:spPr>
        <p:txBody>
          <a:bodyPr/>
          <a:lstStyle/>
          <a:p>
            <a:r>
              <a:rPr lang="en-US" dirty="0"/>
              <a:t>Caution</a:t>
            </a:r>
          </a:p>
        </p:txBody>
      </p:sp>
      <p:pic>
        <p:nvPicPr>
          <p:cNvPr id="4" name="Picture 2" descr="492+ Thousand Red Danger Signs Royalty-Free Images, Stock Photos &amp; Pictures  | Shutterstock">
            <a:extLst>
              <a:ext uri="{FF2B5EF4-FFF2-40B4-BE49-F238E27FC236}">
                <a16:creationId xmlns:a16="http://schemas.microsoft.com/office/drawing/2014/main" id="{39299B1C-FF75-571E-242C-15D1E45C0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1" t="19595" r="17462" b="24848"/>
          <a:stretch>
            <a:fillRect/>
          </a:stretch>
        </p:blipFill>
        <p:spPr bwMode="auto">
          <a:xfrm>
            <a:off x="121227" y="18255"/>
            <a:ext cx="1433946" cy="133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17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C782F-4B56-BFBD-4F14-AFDDEF152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Placing the Microwave in Your Kitchen Designs – VESTABUL SCHOOL OF ...">
            <a:extLst>
              <a:ext uri="{FF2B5EF4-FFF2-40B4-BE49-F238E27FC236}">
                <a16:creationId xmlns:a16="http://schemas.microsoft.com/office/drawing/2014/main" id="{52A0EF34-72A9-4280-574F-DFFDDB19E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084" y="0"/>
            <a:ext cx="8386916" cy="687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07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E137A6-F2BA-334D-8F56-6FFFD4C5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Wait, everything fails..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B5E3E1-C54E-D344-85CB-6770DEAF3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8691"/>
            <a:ext cx="5204178" cy="2927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A98DB1-0FA5-ECEF-861F-FFFCCFEDA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8006" y="1081041"/>
            <a:ext cx="381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0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4E137A6-F2BA-334D-8F56-6FFFD4C50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35937" cy="1325563"/>
          </a:xfrm>
        </p:spPr>
        <p:txBody>
          <a:bodyPr/>
          <a:lstStyle/>
          <a:p>
            <a:r>
              <a:rPr lang="en-US" dirty="0"/>
              <a:t>Wait, everything fails, AND that’s the start!</a:t>
            </a:r>
          </a:p>
        </p:txBody>
      </p:sp>
      <p:pic>
        <p:nvPicPr>
          <p:cNvPr id="2050" name="Picture 2">
            <a:hlinkClick r:id="rId4"/>
            <a:extLst>
              <a:ext uri="{FF2B5EF4-FFF2-40B4-BE49-F238E27FC236}">
                <a16:creationId xmlns:a16="http://schemas.microsoft.com/office/drawing/2014/main" id="{5163533D-9752-E641-BBE2-5EC194929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858" y="3926011"/>
            <a:ext cx="3305227" cy="244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person, indoor, holding, table&#10;&#10;Description automatically generated">
            <a:extLst>
              <a:ext uri="{FF2B5EF4-FFF2-40B4-BE49-F238E27FC236}">
                <a16:creationId xmlns:a16="http://schemas.microsoft.com/office/drawing/2014/main" id="{2BFF4D27-C7DD-63DD-AA9A-BD65E2AB21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9" t="9382" r="55981" b="4623"/>
          <a:stretch/>
        </p:blipFill>
        <p:spPr>
          <a:xfrm>
            <a:off x="6137047" y="3920181"/>
            <a:ext cx="3262184" cy="2440808"/>
          </a:xfrm>
          <a:prstGeom prst="rect">
            <a:avLst/>
          </a:prstGeom>
        </p:spPr>
      </p:pic>
      <p:pic>
        <p:nvPicPr>
          <p:cNvPr id="6" name="Picture 5" descr="A picture containing person, indoor, holding, table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539708D0-0C45-DFDB-5270-1042F7E1E6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5238" t="9382" r="1582" b="4623"/>
          <a:stretch/>
        </p:blipFill>
        <p:spPr>
          <a:xfrm>
            <a:off x="9399231" y="3914351"/>
            <a:ext cx="3262184" cy="2440808"/>
          </a:xfrm>
          <a:prstGeom prst="rect">
            <a:avLst/>
          </a:prstGeom>
        </p:spPr>
      </p:pic>
      <p:pic>
        <p:nvPicPr>
          <p:cNvPr id="4" name="Online Media 3" descr="DefeXtiles">
            <a:hlinkClick r:id="" action="ppaction://media"/>
            <a:extLst>
              <a:ext uri="{FF2B5EF4-FFF2-40B4-BE49-F238E27FC236}">
                <a16:creationId xmlns:a16="http://schemas.microsoft.com/office/drawing/2014/main" id="{5F2B80E9-4A1E-B6ED-F025-04CE0B05DD7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458621" y="3920181"/>
            <a:ext cx="4309695" cy="2434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D1E4F-E676-6B73-338B-BA47FDB7A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920181"/>
            <a:ext cx="3262184" cy="24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6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65C99-988D-F442-940C-2B40E6F4B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7600"/>
            <a:ext cx="10515600" cy="1325563"/>
          </a:xfrm>
        </p:spPr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C51364-AC17-4D4C-A2F7-7E330DA60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738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>
            <a:extLst>
              <a:ext uri="{FF2B5EF4-FFF2-40B4-BE49-F238E27FC236}">
                <a16:creationId xmlns:a16="http://schemas.microsoft.com/office/drawing/2014/main" id="{CE05C38A-1C03-D946-B12F-4D3791E2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14" y="3489187"/>
            <a:ext cx="4280519" cy="28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78D7223-945F-404D-8ED4-89F824AE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4" y="3495383"/>
            <a:ext cx="2826000" cy="281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D6A0A68-2ADB-394E-A895-51CBA30F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do we learn?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4D0EC5-E982-1B48-8E88-1C32400E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Laser cutting and engraving– by parameters!</a:t>
            </a:r>
          </a:p>
          <a:p>
            <a:r>
              <a:rPr lang="en-US" dirty="0">
                <a:latin typeface="Avenir Book" panose="02000503020000020003" pitchFamily="2" charset="0"/>
              </a:rPr>
              <a:t>Basics, Applications</a:t>
            </a:r>
          </a:p>
          <a:p>
            <a:r>
              <a:rPr lang="en-US" dirty="0">
                <a:latin typeface="Avenir Book" panose="02000503020000020003" pitchFamily="2" charset="0"/>
              </a:rPr>
              <a:t>Design to laser cut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C69C4-235E-AC4E-9D6E-AC0369D88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686" y="3489187"/>
            <a:ext cx="5064314" cy="285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45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E11D44-A5E1-4D4F-82FA-C26CA06A4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04"/>
          <a:stretch/>
        </p:blipFill>
        <p:spPr>
          <a:xfrm>
            <a:off x="3262907" y="3458220"/>
            <a:ext cx="5532186" cy="28828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F831E4C-7282-0B47-BB72-5ADE956B4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do we learn?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255DC7-42B7-A749-93E9-B90C9E42B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Basic/advanced 3D printing (Machines, Materials, Slicers)</a:t>
            </a:r>
          </a:p>
          <a:p>
            <a:r>
              <a:rPr lang="en-US" dirty="0">
                <a:latin typeface="Avenir Book" panose="02000503020000020003" pitchFamily="2" charset="0"/>
              </a:rPr>
              <a:t>Applications</a:t>
            </a:r>
          </a:p>
          <a:p>
            <a:r>
              <a:rPr lang="en-US" dirty="0">
                <a:latin typeface="Avenir Book" panose="02000503020000020003" pitchFamily="2" charset="0"/>
              </a:rPr>
              <a:t>Design to model 3D objects</a:t>
            </a:r>
          </a:p>
          <a:p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5C2C12-4CA5-5249-B103-FAC9027C9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480" y="3485114"/>
            <a:ext cx="4280519" cy="28536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224BA-A8F7-9647-A661-57449F1A2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9471" y="3458220"/>
            <a:ext cx="4324349" cy="288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02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B4E9D26-A14A-8543-B18C-7F0A15082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do we learn?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AFFA43-7BE3-B44B-931E-261CAAA23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7" t="56092" r="5025" b="14152"/>
          <a:stretch/>
        </p:blipFill>
        <p:spPr>
          <a:xfrm>
            <a:off x="655337" y="1545021"/>
            <a:ext cx="10881325" cy="49478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8AF611-3EBC-0F8E-E196-69F4AAB79A44}"/>
              </a:ext>
            </a:extLst>
          </p:cNvPr>
          <p:cNvSpPr/>
          <p:nvPr/>
        </p:nvSpPr>
        <p:spPr>
          <a:xfrm>
            <a:off x="726510" y="1578279"/>
            <a:ext cx="2480153" cy="1290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50119-8D21-67D0-94F8-3C7522018CBD}"/>
              </a:ext>
            </a:extLst>
          </p:cNvPr>
          <p:cNvSpPr/>
          <p:nvPr/>
        </p:nvSpPr>
        <p:spPr>
          <a:xfrm>
            <a:off x="8645047" y="1545021"/>
            <a:ext cx="2480153" cy="1290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FE1B4B-576C-EBCE-D514-B96692304F00}"/>
              </a:ext>
            </a:extLst>
          </p:cNvPr>
          <p:cNvSpPr txBox="1"/>
          <p:nvPr/>
        </p:nvSpPr>
        <p:spPr>
          <a:xfrm>
            <a:off x="4462136" y="1685892"/>
            <a:ext cx="248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Programmatic Control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9EFE7C-57EC-14F2-602F-3D2038DC684E}"/>
              </a:ext>
            </a:extLst>
          </p:cNvPr>
          <p:cNvSpPr txBox="1"/>
          <p:nvPr/>
        </p:nvSpPr>
        <p:spPr>
          <a:xfrm>
            <a:off x="1130604" y="1685892"/>
            <a:ext cx="24801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F4198-762B-1F68-E463-D1E347E1BBFE}"/>
              </a:ext>
            </a:extLst>
          </p:cNvPr>
          <p:cNvSpPr txBox="1"/>
          <p:nvPr/>
        </p:nvSpPr>
        <p:spPr>
          <a:xfrm>
            <a:off x="8233585" y="1725576"/>
            <a:ext cx="24801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34612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6C77A2-C0FC-DFFB-59FB-91328076E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F2A131-F26B-D6EC-58D3-02962715F4AF}"/>
              </a:ext>
            </a:extLst>
          </p:cNvPr>
          <p:cNvCxnSpPr/>
          <p:nvPr/>
        </p:nvCxnSpPr>
        <p:spPr>
          <a:xfrm>
            <a:off x="734291" y="2272145"/>
            <a:ext cx="10931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7ACC54A-056A-7330-CE5F-9F7EACA661CD}"/>
              </a:ext>
            </a:extLst>
          </p:cNvPr>
          <p:cNvCxnSpPr/>
          <p:nvPr/>
        </p:nvCxnSpPr>
        <p:spPr>
          <a:xfrm>
            <a:off x="1025236" y="2189015"/>
            <a:ext cx="0" cy="152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D9FC29-F1C8-5A06-FB80-83AE325A46CF}"/>
              </a:ext>
            </a:extLst>
          </p:cNvPr>
          <p:cNvCxnSpPr>
            <a:cxnSpLocks/>
          </p:cNvCxnSpPr>
          <p:nvPr/>
        </p:nvCxnSpPr>
        <p:spPr>
          <a:xfrm>
            <a:off x="3903772" y="2191768"/>
            <a:ext cx="0" cy="152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5435E5-B7BA-8E55-D8D7-1E242D6BD0AB}"/>
              </a:ext>
            </a:extLst>
          </p:cNvPr>
          <p:cNvCxnSpPr/>
          <p:nvPr/>
        </p:nvCxnSpPr>
        <p:spPr>
          <a:xfrm>
            <a:off x="6782308" y="2189011"/>
            <a:ext cx="0" cy="152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D248E1-9F14-66A4-3194-C81D1C8A497B}"/>
              </a:ext>
            </a:extLst>
          </p:cNvPr>
          <p:cNvCxnSpPr>
            <a:cxnSpLocks/>
          </p:cNvCxnSpPr>
          <p:nvPr/>
        </p:nvCxnSpPr>
        <p:spPr>
          <a:xfrm>
            <a:off x="9660843" y="2203079"/>
            <a:ext cx="0" cy="152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378505E-8A9A-AB41-1018-99FF38E87A3E}"/>
              </a:ext>
            </a:extLst>
          </p:cNvPr>
          <p:cNvSpPr txBox="1"/>
          <p:nvPr/>
        </p:nvSpPr>
        <p:spPr>
          <a:xfrm>
            <a:off x="734291" y="1785045"/>
            <a:ext cx="87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Today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58EE4-404E-9605-0CFB-961DA162ACD3}"/>
              </a:ext>
            </a:extLst>
          </p:cNvPr>
          <p:cNvSpPr txBox="1"/>
          <p:nvPr/>
        </p:nvSpPr>
        <p:spPr>
          <a:xfrm>
            <a:off x="6509982" y="1819683"/>
            <a:ext cx="87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Oct.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1D983-36EC-9D8E-C8D7-0843066DE8F2}"/>
              </a:ext>
            </a:extLst>
          </p:cNvPr>
          <p:cNvSpPr txBox="1"/>
          <p:nvPr/>
        </p:nvSpPr>
        <p:spPr>
          <a:xfrm>
            <a:off x="3666147" y="1808585"/>
            <a:ext cx="87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Sep.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0C86E4-030C-826B-EA16-BBB7584B0591}"/>
              </a:ext>
            </a:extLst>
          </p:cNvPr>
          <p:cNvSpPr txBox="1"/>
          <p:nvPr/>
        </p:nvSpPr>
        <p:spPr>
          <a:xfrm>
            <a:off x="9388843" y="1843929"/>
            <a:ext cx="87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Nov.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D61886-A8C0-7D06-4DE1-CC8F7498FBFB}"/>
              </a:ext>
            </a:extLst>
          </p:cNvPr>
          <p:cNvCxnSpPr/>
          <p:nvPr/>
        </p:nvCxnSpPr>
        <p:spPr>
          <a:xfrm>
            <a:off x="1025236" y="2590800"/>
            <a:ext cx="575707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705832E-032B-7B15-2DF8-7F54DD8D4E6F}"/>
              </a:ext>
            </a:extLst>
          </p:cNvPr>
          <p:cNvSpPr txBox="1"/>
          <p:nvPr/>
        </p:nvSpPr>
        <p:spPr>
          <a:xfrm>
            <a:off x="1025236" y="2837433"/>
            <a:ext cx="52499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11:30am	– 12:30pm    Lecture &amp; Discuss paper</a:t>
            </a:r>
          </a:p>
          <a:p>
            <a:r>
              <a:rPr lang="en-US" dirty="0"/>
              <a:t>12:30pm  – 1:30pm	      Studio &amp; Lab</a:t>
            </a:r>
          </a:p>
          <a:p>
            <a:r>
              <a:rPr lang="en-US" dirty="0"/>
              <a:t>1:30pm	– 2:30pm	      Individual meeting with the </a:t>
            </a:r>
          </a:p>
          <a:p>
            <a:r>
              <a:rPr lang="en-US" dirty="0"/>
              <a:t>		      instructor for progress updates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4F5CACB-B63D-9558-8990-715F60D8CC9A}"/>
              </a:ext>
            </a:extLst>
          </p:cNvPr>
          <p:cNvCxnSpPr>
            <a:cxnSpLocks/>
          </p:cNvCxnSpPr>
          <p:nvPr/>
        </p:nvCxnSpPr>
        <p:spPr>
          <a:xfrm>
            <a:off x="6881134" y="2590800"/>
            <a:ext cx="277970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2846873-C83F-82B6-2469-B2D5375CFA77}"/>
              </a:ext>
            </a:extLst>
          </p:cNvPr>
          <p:cNvSpPr txBox="1"/>
          <p:nvPr/>
        </p:nvSpPr>
        <p:spPr>
          <a:xfrm>
            <a:off x="7168020" y="2837433"/>
            <a:ext cx="24928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 on your Project</a:t>
            </a:r>
          </a:p>
          <a:p>
            <a:r>
              <a:rPr lang="en-US" dirty="0"/>
              <a:t>Instructor &amp; Mentors will be available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D94DCD1-19FB-FECB-F2C1-7C31B449849D}"/>
              </a:ext>
            </a:extLst>
          </p:cNvPr>
          <p:cNvCxnSpPr>
            <a:cxnSpLocks/>
          </p:cNvCxnSpPr>
          <p:nvPr/>
        </p:nvCxnSpPr>
        <p:spPr>
          <a:xfrm>
            <a:off x="10673215" y="2213963"/>
            <a:ext cx="0" cy="15240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A5E3071-3DAD-C2F5-B43B-34ED284EFF3F}"/>
              </a:ext>
            </a:extLst>
          </p:cNvPr>
          <p:cNvSpPr txBox="1"/>
          <p:nvPr/>
        </p:nvSpPr>
        <p:spPr>
          <a:xfrm>
            <a:off x="10074507" y="2837433"/>
            <a:ext cx="1507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project</a:t>
            </a:r>
          </a:p>
          <a:p>
            <a:r>
              <a:rPr lang="en-US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4328600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02CD16-A232-3007-5772-59DB0529FF81}"/>
              </a:ext>
            </a:extLst>
          </p:cNvPr>
          <p:cNvSpPr txBox="1"/>
          <p:nvPr/>
        </p:nvSpPr>
        <p:spPr>
          <a:xfrm>
            <a:off x="1027135" y="1447596"/>
            <a:ext cx="3013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1 hour:</a:t>
            </a:r>
            <a:r>
              <a:rPr lang="en-US" dirty="0">
                <a:latin typeface="Avenir Book" panose="02000503020000020003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Discuss the read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Meet in EABA121 (here!)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A6FCCF-E3D8-2092-6234-CDF474C559C8}"/>
              </a:ext>
            </a:extLst>
          </p:cNvPr>
          <p:cNvSpPr txBox="1"/>
          <p:nvPr/>
        </p:nvSpPr>
        <p:spPr>
          <a:xfrm>
            <a:off x="6441865" y="1485174"/>
            <a:ext cx="2676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The rest:</a:t>
            </a:r>
            <a:r>
              <a:rPr lang="en-US" dirty="0">
                <a:latin typeface="Avenir Book" panose="02000503020000020003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Try, design, and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Meet in EABC 107C</a:t>
            </a:r>
          </a:p>
        </p:txBody>
      </p:sp>
      <p:pic>
        <p:nvPicPr>
          <p:cNvPr id="8" name="Picture 7" descr="A close-up of a book&#10;&#10;Description automatically generated">
            <a:extLst>
              <a:ext uri="{FF2B5EF4-FFF2-40B4-BE49-F238E27FC236}">
                <a16:creationId xmlns:a16="http://schemas.microsoft.com/office/drawing/2014/main" id="{17D399A8-EFD2-3368-934F-C524B924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409" y="2790359"/>
            <a:ext cx="3273373" cy="318787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0569B0C-9AD1-E5B5-D9DF-63FB6FF00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036"/>
          <a:stretch/>
        </p:blipFill>
        <p:spPr>
          <a:xfrm>
            <a:off x="6592177" y="2790359"/>
            <a:ext cx="4973305" cy="29966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AEFE35-E48D-2D3C-68BA-EB2EBD02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123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2637F80-1018-EA49-BD58-4F912D56D0A3}"/>
              </a:ext>
            </a:extLst>
          </p:cNvPr>
          <p:cNvSpPr/>
          <p:nvPr/>
        </p:nvSpPr>
        <p:spPr>
          <a:xfrm>
            <a:off x="1219199" y="2922538"/>
            <a:ext cx="9710057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Helvetica Neue" panose="02000503000000020004" pitchFamily="2" charset="0"/>
              </a:rPr>
              <a:t>Jeeeun Kim, PhD</a:t>
            </a:r>
            <a:endParaRPr lang="en-US" sz="3200" dirty="0"/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Assistant Professor in Computer Science &amp; Engineering</a:t>
            </a:r>
            <a:endParaRPr lang="en-US" dirty="0"/>
          </a:p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5th year at A&amp;M and Texas</a:t>
            </a:r>
          </a:p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Lead </a:t>
            </a:r>
            <a:r>
              <a:rPr lang="en-US" dirty="0" err="1">
                <a:solidFill>
                  <a:srgbClr val="000000"/>
                </a:solidFill>
                <a:latin typeface="Helvetica Neue" panose="02000503000000020004" pitchFamily="2" charset="0"/>
              </a:rPr>
              <a:t>HCIed</a:t>
            </a:r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 Lab</a:t>
            </a:r>
          </a:p>
          <a:p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</a:rPr>
              <a:t>Studied at University of Colorado (Boulder)</a:t>
            </a:r>
            <a:br>
              <a:rPr lang="en-US" dirty="0"/>
            </a:b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E5DE115-BA47-F245-8B14-34E925DB6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10339"/>
            <a:ext cx="3505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812628-A1E8-E588-80CB-DEB4873EB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about myself</a:t>
            </a:r>
          </a:p>
        </p:txBody>
      </p:sp>
    </p:spTree>
    <p:extLst>
      <p:ext uri="{BB962C8B-B14F-4D97-AF65-F5344CB8AC3E}">
        <p14:creationId xmlns:p14="http://schemas.microsoft.com/office/powerpoint/2010/main" val="204634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2B0B4B-45D1-3346-B66E-B1710026FB82}"/>
              </a:ext>
            </a:extLst>
          </p:cNvPr>
          <p:cNvSpPr/>
          <p:nvPr/>
        </p:nvSpPr>
        <p:spPr>
          <a:xfrm>
            <a:off x="6923314" y="1061902"/>
            <a:ext cx="526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Image Credit: Casey Cass, CU Boulder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389962-72B3-DB42-8C24-2C60780969E2}"/>
              </a:ext>
            </a:extLst>
          </p:cNvPr>
          <p:cNvGrpSpPr/>
          <p:nvPr/>
        </p:nvGrpSpPr>
        <p:grpSpPr>
          <a:xfrm>
            <a:off x="-6119325" y="288234"/>
            <a:ext cx="18082726" cy="6350128"/>
            <a:chOff x="-5738325" y="-412650"/>
            <a:chExt cx="14952742" cy="4446825"/>
          </a:xfrm>
        </p:grpSpPr>
        <p:pic>
          <p:nvPicPr>
            <p:cNvPr id="30" name="Google Shape;56;p13">
              <a:extLst>
                <a:ext uri="{FF2B5EF4-FFF2-40B4-BE49-F238E27FC236}">
                  <a16:creationId xmlns:a16="http://schemas.microsoft.com/office/drawing/2014/main" id="{77E43DF3-C450-0847-8584-47E348DC91C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48106" y="1507628"/>
              <a:ext cx="2739231" cy="1704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57;p13">
              <a:extLst>
                <a:ext uri="{FF2B5EF4-FFF2-40B4-BE49-F238E27FC236}">
                  <a16:creationId xmlns:a16="http://schemas.microsoft.com/office/drawing/2014/main" id="{E32C81A9-ED28-1147-BE37-4E756038854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30875" y="1586700"/>
              <a:ext cx="1976225" cy="1428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58;p13">
              <a:extLst>
                <a:ext uri="{FF2B5EF4-FFF2-40B4-BE49-F238E27FC236}">
                  <a16:creationId xmlns:a16="http://schemas.microsoft.com/office/drawing/2014/main" id="{FA281860-547B-C14D-A634-29B4EE08FA9C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75896" y="1770964"/>
              <a:ext cx="1597450" cy="1198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59;p13">
              <a:extLst>
                <a:ext uri="{FF2B5EF4-FFF2-40B4-BE49-F238E27FC236}">
                  <a16:creationId xmlns:a16="http://schemas.microsoft.com/office/drawing/2014/main" id="{476AA313-D601-FF4B-89F0-7B1E82A7FB48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37879" y="1348257"/>
              <a:ext cx="1597450" cy="1063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60;p13">
              <a:extLst>
                <a:ext uri="{FF2B5EF4-FFF2-40B4-BE49-F238E27FC236}">
                  <a16:creationId xmlns:a16="http://schemas.microsoft.com/office/drawing/2014/main" id="{22378CBC-6311-7B45-AE7B-26EBED3442B4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89921" y="2731457"/>
              <a:ext cx="1370464" cy="914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Google Shape;62;p13">
              <a:extLst>
                <a:ext uri="{FF2B5EF4-FFF2-40B4-BE49-F238E27FC236}">
                  <a16:creationId xmlns:a16="http://schemas.microsoft.com/office/drawing/2014/main" id="{D228EC8D-20D6-7445-823F-1C8DA571EB14}"/>
                </a:ext>
              </a:extLst>
            </p:cNvPr>
            <p:cNvSpPr txBox="1"/>
            <p:nvPr/>
          </p:nvSpPr>
          <p:spPr>
            <a:xfrm>
              <a:off x="8160217" y="899781"/>
              <a:ext cx="1054200" cy="257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latin typeface="Avenir Book" panose="02000503020000020003" pitchFamily="2" charset="0"/>
                </a:rPr>
                <a:t>Time</a:t>
              </a:r>
              <a:endParaRPr sz="2000" b="1" dirty="0">
                <a:latin typeface="Avenir Book" panose="02000503020000020003" pitchFamily="2" charset="0"/>
              </a:endParaRPr>
            </a:p>
          </p:txBody>
        </p:sp>
        <p:sp>
          <p:nvSpPr>
            <p:cNvPr id="37" name="Google Shape;63;p13">
              <a:extLst>
                <a:ext uri="{FF2B5EF4-FFF2-40B4-BE49-F238E27FC236}">
                  <a16:creationId xmlns:a16="http://schemas.microsoft.com/office/drawing/2014/main" id="{0E240C21-49B8-784B-9E4B-4A79D6E64A06}"/>
                </a:ext>
              </a:extLst>
            </p:cNvPr>
            <p:cNvSpPr txBox="1"/>
            <p:nvPr/>
          </p:nvSpPr>
          <p:spPr>
            <a:xfrm>
              <a:off x="407700" y="3821475"/>
              <a:ext cx="24870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rgbClr val="CC0000"/>
                  </a:solidFill>
                  <a:latin typeface="Avenir Book" panose="02000503020000020003" pitchFamily="2" charset="0"/>
                </a:rPr>
                <a:t># of computer/person</a:t>
              </a:r>
              <a:endParaRPr sz="2000" b="1">
                <a:solidFill>
                  <a:srgbClr val="CC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8" name="Google Shape;64;p13">
              <a:extLst>
                <a:ext uri="{FF2B5EF4-FFF2-40B4-BE49-F238E27FC236}">
                  <a16:creationId xmlns:a16="http://schemas.microsoft.com/office/drawing/2014/main" id="{EF40007D-C84F-6B47-8E2D-8863B835395C}"/>
                </a:ext>
              </a:extLst>
            </p:cNvPr>
            <p:cNvSpPr/>
            <p:nvPr/>
          </p:nvSpPr>
          <p:spPr>
            <a:xfrm rot="10799851" flipH="1">
              <a:off x="-5738325" y="-412650"/>
              <a:ext cx="13821000" cy="4253100"/>
            </a:xfrm>
            <a:prstGeom prst="arc">
              <a:avLst>
                <a:gd name="adj1" fmla="val 16200000"/>
                <a:gd name="adj2" fmla="val 28271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Avenir Book" panose="02000503020000020003" pitchFamily="2" charset="0"/>
              </a:endParaRPr>
            </a:p>
          </p:txBody>
        </p:sp>
      </p:grpSp>
      <p:cxnSp>
        <p:nvCxnSpPr>
          <p:cNvPr id="18" name="Google Shape;61;p13">
            <a:extLst>
              <a:ext uri="{FF2B5EF4-FFF2-40B4-BE49-F238E27FC236}">
                <a16:creationId xmlns:a16="http://schemas.microsoft.com/office/drawing/2014/main" id="{FFE2D1E4-92D1-A044-97D5-CAD151EA660A}"/>
              </a:ext>
            </a:extLst>
          </p:cNvPr>
          <p:cNvCxnSpPr>
            <a:cxnSpLocks/>
          </p:cNvCxnSpPr>
          <p:nvPr/>
        </p:nvCxnSpPr>
        <p:spPr>
          <a:xfrm flipV="1">
            <a:off x="609601" y="2419369"/>
            <a:ext cx="10098134" cy="2461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94E325-C76A-4545-A064-B9ECC4892CCA}"/>
              </a:ext>
            </a:extLst>
          </p:cNvPr>
          <p:cNvCxnSpPr>
            <a:cxnSpLocks/>
          </p:cNvCxnSpPr>
          <p:nvPr/>
        </p:nvCxnSpPr>
        <p:spPr>
          <a:xfrm flipH="1" flipV="1">
            <a:off x="609600" y="6361720"/>
            <a:ext cx="1650618" cy="1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3AD81EFF-4A06-214F-99E6-7AA31D224FD7}"/>
              </a:ext>
            </a:extLst>
          </p:cNvPr>
          <p:cNvSpPr txBox="1"/>
          <p:nvPr/>
        </p:nvSpPr>
        <p:spPr>
          <a:xfrm>
            <a:off x="1905001" y="1932948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1950s		</a:t>
            </a:r>
            <a:endParaRPr sz="2000" b="1" dirty="0">
              <a:latin typeface="Avenir Book" panose="02000503020000020003" pitchFamily="2" charset="0"/>
            </a:endParaRPr>
          </a:p>
        </p:txBody>
      </p:sp>
      <p:sp>
        <p:nvSpPr>
          <p:cNvPr id="17" name="Google Shape;62;p13">
            <a:extLst>
              <a:ext uri="{FF2B5EF4-FFF2-40B4-BE49-F238E27FC236}">
                <a16:creationId xmlns:a16="http://schemas.microsoft.com/office/drawing/2014/main" id="{DD257CDC-B081-7E44-8C16-A90000936CA9}"/>
              </a:ext>
            </a:extLst>
          </p:cNvPr>
          <p:cNvSpPr txBox="1"/>
          <p:nvPr/>
        </p:nvSpPr>
        <p:spPr>
          <a:xfrm>
            <a:off x="5658668" y="1932948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1990s		</a:t>
            </a:r>
            <a:endParaRPr sz="2000" b="1" dirty="0">
              <a:latin typeface="Avenir Book" panose="02000503020000020003" pitchFamily="2" charset="0"/>
            </a:endParaRPr>
          </a:p>
        </p:txBody>
      </p:sp>
      <p:sp>
        <p:nvSpPr>
          <p:cNvPr id="20" name="Google Shape;62;p13">
            <a:extLst>
              <a:ext uri="{FF2B5EF4-FFF2-40B4-BE49-F238E27FC236}">
                <a16:creationId xmlns:a16="http://schemas.microsoft.com/office/drawing/2014/main" id="{1E26D456-00EE-AE49-A7EE-9DED60D805A4}"/>
              </a:ext>
            </a:extLst>
          </p:cNvPr>
          <p:cNvSpPr txBox="1"/>
          <p:nvPr/>
        </p:nvSpPr>
        <p:spPr>
          <a:xfrm>
            <a:off x="9235132" y="1930969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Now		</a:t>
            </a:r>
            <a:endParaRPr sz="2000" b="1" dirty="0">
              <a:latin typeface="Avenir Book" panose="02000503020000020003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A5ABD0D-7312-5C48-959D-18552291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1179" cy="1325563"/>
          </a:xfrm>
        </p:spPr>
        <p:txBody>
          <a:bodyPr/>
          <a:lstStyle/>
          <a:p>
            <a:r>
              <a:rPr lang="en-US" dirty="0"/>
              <a:t>History of Computers</a:t>
            </a:r>
          </a:p>
        </p:txBody>
      </p:sp>
    </p:spTree>
    <p:extLst>
      <p:ext uri="{BB962C8B-B14F-4D97-AF65-F5344CB8AC3E}">
        <p14:creationId xmlns:p14="http://schemas.microsoft.com/office/powerpoint/2010/main" val="1250145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93FC1C8-570B-E44E-81B9-476E5FD63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1" y="1553842"/>
            <a:ext cx="4217437" cy="418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E4231AEF-745F-E14A-AD99-AFC43939D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33" y="1553843"/>
            <a:ext cx="4175215" cy="418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6BF581C-64A1-AEB2-5850-CC66E47AD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about myself</a:t>
            </a:r>
          </a:p>
        </p:txBody>
      </p:sp>
    </p:spTree>
    <p:extLst>
      <p:ext uri="{BB962C8B-B14F-4D97-AF65-F5344CB8AC3E}">
        <p14:creationId xmlns:p14="http://schemas.microsoft.com/office/powerpoint/2010/main" val="3951917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DD35A52-2A78-866F-040E-2A81D67E7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>
            <a:normAutofit/>
          </a:bodyPr>
          <a:lstStyle/>
          <a:p>
            <a:r>
              <a:rPr lang="en-US" dirty="0"/>
              <a:t>Fill in the Intro Survey</a:t>
            </a:r>
          </a:p>
          <a:p>
            <a:r>
              <a:rPr lang="en-US" dirty="0"/>
              <a:t>Use free slide template, watch the videos in this slide</a:t>
            </a:r>
          </a:p>
          <a:p>
            <a:pPr lvl="1"/>
            <a:r>
              <a:rPr lang="en-US" dirty="0"/>
              <a:t>2 pages: Introduction </a:t>
            </a:r>
          </a:p>
          <a:p>
            <a:pPr lvl="2"/>
            <a:r>
              <a:rPr lang="en-US" dirty="0"/>
              <a:t>major, background, the biggest project o you’ve done so far</a:t>
            </a:r>
          </a:p>
          <a:p>
            <a:pPr lvl="2"/>
            <a:r>
              <a:rPr lang="en-US" dirty="0"/>
              <a:t>the motivation for taking this class</a:t>
            </a:r>
          </a:p>
          <a:p>
            <a:pPr lvl="2"/>
            <a:r>
              <a:rPr lang="en-US" dirty="0"/>
              <a:t>what you want to achieve in this class</a:t>
            </a:r>
          </a:p>
          <a:p>
            <a:pPr lvl="1"/>
            <a:r>
              <a:rPr lang="en-US" dirty="0"/>
              <a:t>5 pages: 1 page each for 5 final project ideas</a:t>
            </a:r>
          </a:p>
          <a:p>
            <a:pPr lvl="2"/>
            <a:r>
              <a:rPr lang="en-US" dirty="0"/>
              <a:t>What problem does this solve?</a:t>
            </a:r>
          </a:p>
          <a:p>
            <a:pPr lvl="2"/>
            <a:r>
              <a:rPr lang="en-US" dirty="0"/>
              <a:t>Why is it important?</a:t>
            </a:r>
          </a:p>
          <a:p>
            <a:pPr lvl="2"/>
            <a:r>
              <a:rPr lang="en-US" dirty="0"/>
              <a:t>How did previous works/projects approach the same problem?</a:t>
            </a:r>
          </a:p>
          <a:p>
            <a:pPr lvl="2"/>
            <a:r>
              <a:rPr lang="en-US" dirty="0"/>
              <a:t>What are the major challenges expected?</a:t>
            </a:r>
          </a:p>
          <a:p>
            <a:pPr lvl="2"/>
            <a:r>
              <a:rPr lang="en-US" dirty="0"/>
              <a:t>How will world be different with this?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BD606D-A9CE-424C-9377-566AC69A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in 2 weeks (Next week is Labor day!)</a:t>
            </a:r>
          </a:p>
        </p:txBody>
      </p:sp>
    </p:spTree>
    <p:extLst>
      <p:ext uri="{BB962C8B-B14F-4D97-AF65-F5344CB8AC3E}">
        <p14:creationId xmlns:p14="http://schemas.microsoft.com/office/powerpoint/2010/main" val="1411749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4" descr="3D Printed Fabric: Techniques for Design and 3D Weaving Programmable Textiles">
            <a:hlinkClick r:id="" action="ppaction://media"/>
            <a:extLst>
              <a:ext uri="{FF2B5EF4-FFF2-40B4-BE49-F238E27FC236}">
                <a16:creationId xmlns:a16="http://schemas.microsoft.com/office/drawing/2014/main" id="{326069CA-5B79-2147-9600-3306D06EE0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00833" y="1551344"/>
            <a:ext cx="8742611" cy="49177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3BD547E-2167-606D-B1CE-D8FA09B0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Inspirations: 3D printed textile</a:t>
            </a:r>
          </a:p>
        </p:txBody>
      </p:sp>
    </p:spTree>
    <p:extLst>
      <p:ext uri="{BB962C8B-B14F-4D97-AF65-F5344CB8AC3E}">
        <p14:creationId xmlns:p14="http://schemas.microsoft.com/office/powerpoint/2010/main" val="2628483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4D printing flower">
            <a:hlinkClick r:id="" action="ppaction://media"/>
            <a:extLst>
              <a:ext uri="{FF2B5EF4-FFF2-40B4-BE49-F238E27FC236}">
                <a16:creationId xmlns:a16="http://schemas.microsoft.com/office/drawing/2014/main" id="{A882F6D0-03B5-0F46-A3AA-190FCB56A2B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48555" y="1690688"/>
            <a:ext cx="8494889" cy="47783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03D6159-2CED-D635-9AB6-FE70E54D2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Inspirations: 4D printing</a:t>
            </a:r>
          </a:p>
        </p:txBody>
      </p:sp>
    </p:spTree>
    <p:extLst>
      <p:ext uri="{BB962C8B-B14F-4D97-AF65-F5344CB8AC3E}">
        <p14:creationId xmlns:p14="http://schemas.microsoft.com/office/powerpoint/2010/main" val="720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4B84D82-9D3A-B64B-B3B2-CC713EB80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026"/>
            <a:ext cx="12192000" cy="64899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038BB03-3760-DF45-9D10-0DB765C4F250}"/>
              </a:ext>
            </a:extLst>
          </p:cNvPr>
          <p:cNvSpPr/>
          <p:nvPr/>
        </p:nvSpPr>
        <p:spPr>
          <a:xfrm>
            <a:off x="0" y="4735286"/>
            <a:ext cx="12192000" cy="979714"/>
          </a:xfrm>
          <a:prstGeom prst="rect">
            <a:avLst/>
          </a:prstGeom>
          <a:solidFill>
            <a:schemeClr val="dk1">
              <a:alpha val="56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457200" rtlCol="0" anchor="ctr"/>
          <a:lstStyle/>
          <a:p>
            <a:r>
              <a:rPr lang="en-US" sz="2400" dirty="0">
                <a:latin typeface="Helvetica" pitchFamily="2" charset="0"/>
              </a:rPr>
              <a:t>Many more available at </a:t>
            </a:r>
            <a:r>
              <a:rPr lang="en-US" sz="2400" dirty="0" err="1">
                <a:latin typeface="Helvetica" pitchFamily="2" charset="0"/>
              </a:rPr>
              <a:t>Instructables</a:t>
            </a:r>
            <a:r>
              <a:rPr lang="en-US" sz="2400" dirty="0">
                <a:latin typeface="Helvetica" pitchFamily="2" charset="0"/>
              </a:rPr>
              <a:t> </a:t>
            </a:r>
            <a:r>
              <a:rPr lang="en-US" sz="2400" dirty="0">
                <a:latin typeface="Helvetica" pitchFamily="2" charset="0"/>
                <a:hlinkClick r:id="rId3"/>
              </a:rPr>
              <a:t>https://www.instructables.com/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4E4A3E-269B-EA44-8416-B075C143CABD}"/>
              </a:ext>
            </a:extLst>
          </p:cNvPr>
          <p:cNvSpPr/>
          <p:nvPr/>
        </p:nvSpPr>
        <p:spPr>
          <a:xfrm>
            <a:off x="4504267" y="1440102"/>
            <a:ext cx="4555067" cy="77893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65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7B97D-85DC-CF40-A839-61B0547B6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27229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  <a:hlinkClick r:id="rId2"/>
              </a:rPr>
              <a:t>https://HCIed.info</a:t>
            </a:r>
            <a:r>
              <a:rPr lang="en-US" dirty="0"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  <a:sym typeface="Wingdings" pitchFamily="2" charset="2"/>
              </a:rPr>
              <a:t> Classes</a:t>
            </a: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Class announcements including assignment templates</a:t>
            </a:r>
          </a:p>
          <a:p>
            <a:r>
              <a:rPr lang="en-US" dirty="0">
                <a:latin typeface="Avenir Book" panose="02000503020000020003" pitchFamily="2" charset="0"/>
              </a:rPr>
              <a:t>Lecture slides</a:t>
            </a:r>
          </a:p>
          <a:p>
            <a:r>
              <a:rPr lang="en-US" dirty="0">
                <a:latin typeface="Avenir Book" panose="02000503020000020003" pitchFamily="2" charset="0"/>
              </a:rPr>
              <a:t>Class reading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B973B1-C679-F39E-31A0-7131DB3B9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Website (Under Construction..)</a:t>
            </a:r>
          </a:p>
        </p:txBody>
      </p:sp>
    </p:spTree>
    <p:extLst>
      <p:ext uri="{BB962C8B-B14F-4D97-AF65-F5344CB8AC3E}">
        <p14:creationId xmlns:p14="http://schemas.microsoft.com/office/powerpoint/2010/main" val="286619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2BB1-5E85-1F43-9C86-FD8DDB35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3657600"/>
            <a:ext cx="10515600" cy="1325563"/>
          </a:xfrm>
        </p:spPr>
        <p:txBody>
          <a:bodyPr/>
          <a:lstStyle/>
          <a:p>
            <a:r>
              <a:rPr lang="en-US" dirty="0"/>
              <a:t>Not everything will be perfect!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4D218-1F28-3B49-BB5E-9E6AAEEF1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215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01766-FB93-4148-A0EE-DB365B83B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Paper pinhole camera</a:t>
            </a:r>
          </a:p>
          <a:p>
            <a:r>
              <a:rPr lang="en-US" dirty="0">
                <a:latin typeface="Avenir Book" panose="02000503020000020003" pitchFamily="2" charset="0"/>
              </a:rPr>
              <a:t>Many great techniques to manipulate papers for physical fabrication</a:t>
            </a:r>
          </a:p>
          <a:p>
            <a:r>
              <a:rPr lang="en-US" dirty="0">
                <a:latin typeface="Avenir Book" panose="02000503020000020003" pitchFamily="2" charset="0"/>
              </a:rPr>
              <a:t>Bring craft tools and materials </a:t>
            </a:r>
          </a:p>
          <a:p>
            <a:pPr lvl="1"/>
            <a:r>
              <a:rPr lang="en-US" b="1" u="sng" dirty="0">
                <a:latin typeface="Avenir Book" panose="02000503020000020003" pitchFamily="2" charset="0"/>
              </a:rPr>
              <a:t>Must</a:t>
            </a:r>
            <a:r>
              <a:rPr lang="en-US" dirty="0">
                <a:latin typeface="Avenir Book" panose="02000503020000020003" pitchFamily="2" charset="0"/>
              </a:rPr>
              <a:t>: scissors, paper knife, glues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Recommended: thick paper, ruler, color pens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3FCC8F-8CD8-7C4F-A6BC-64F69718B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363" y="3073939"/>
            <a:ext cx="4417974" cy="341893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DC8DA6B-BEFD-14CB-275C-E3923125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week: Project Idea Presentation + Studio</a:t>
            </a:r>
          </a:p>
        </p:txBody>
      </p:sp>
    </p:spTree>
    <p:extLst>
      <p:ext uri="{BB962C8B-B14F-4D97-AF65-F5344CB8AC3E}">
        <p14:creationId xmlns:p14="http://schemas.microsoft.com/office/powerpoint/2010/main" val="3103640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2B0B4B-45D1-3346-B66E-B1710026FB82}"/>
              </a:ext>
            </a:extLst>
          </p:cNvPr>
          <p:cNvSpPr/>
          <p:nvPr/>
        </p:nvSpPr>
        <p:spPr>
          <a:xfrm>
            <a:off x="6923314" y="1061902"/>
            <a:ext cx="526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Image Credit: Casey Cass, CU Boulder</a:t>
            </a:r>
          </a:p>
        </p:txBody>
      </p:sp>
      <p:cxnSp>
        <p:nvCxnSpPr>
          <p:cNvPr id="18" name="Google Shape;61;p13">
            <a:extLst>
              <a:ext uri="{FF2B5EF4-FFF2-40B4-BE49-F238E27FC236}">
                <a16:creationId xmlns:a16="http://schemas.microsoft.com/office/drawing/2014/main" id="{FFE2D1E4-92D1-A044-97D5-CAD151EA660A}"/>
              </a:ext>
            </a:extLst>
          </p:cNvPr>
          <p:cNvCxnSpPr>
            <a:cxnSpLocks/>
          </p:cNvCxnSpPr>
          <p:nvPr/>
        </p:nvCxnSpPr>
        <p:spPr>
          <a:xfrm flipV="1">
            <a:off x="609601" y="2419369"/>
            <a:ext cx="10098134" cy="2461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3AD81EFF-4A06-214F-99E6-7AA31D224FD7}"/>
              </a:ext>
            </a:extLst>
          </p:cNvPr>
          <p:cNvSpPr txBox="1"/>
          <p:nvPr/>
        </p:nvSpPr>
        <p:spPr>
          <a:xfrm>
            <a:off x="1905001" y="1932948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1950s		</a:t>
            </a:r>
            <a:endParaRPr sz="2000" b="1" dirty="0">
              <a:latin typeface="Avenir Book" panose="02000503020000020003" pitchFamily="2" charset="0"/>
            </a:endParaRPr>
          </a:p>
        </p:txBody>
      </p:sp>
      <p:sp>
        <p:nvSpPr>
          <p:cNvPr id="17" name="Google Shape;62;p13">
            <a:extLst>
              <a:ext uri="{FF2B5EF4-FFF2-40B4-BE49-F238E27FC236}">
                <a16:creationId xmlns:a16="http://schemas.microsoft.com/office/drawing/2014/main" id="{DD257CDC-B081-7E44-8C16-A90000936CA9}"/>
              </a:ext>
            </a:extLst>
          </p:cNvPr>
          <p:cNvSpPr txBox="1"/>
          <p:nvPr/>
        </p:nvSpPr>
        <p:spPr>
          <a:xfrm>
            <a:off x="5658668" y="1932948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1990s		</a:t>
            </a:r>
            <a:endParaRPr sz="2000" b="1" dirty="0">
              <a:latin typeface="Avenir Book" panose="02000503020000020003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A5ABD0D-7312-5C48-959D-18552291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1179" cy="1325563"/>
          </a:xfrm>
        </p:spPr>
        <p:txBody>
          <a:bodyPr/>
          <a:lstStyle/>
          <a:p>
            <a:r>
              <a:rPr lang="en-US" dirty="0"/>
              <a:t>History of Human-Computer Interaction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62C83E3-22C8-3140-99CB-2750EF4D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31" y="2885780"/>
            <a:ext cx="2093397" cy="13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0D4AEDDD-B4AB-0A42-89EA-4D4994AFF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131" y="4510566"/>
            <a:ext cx="1460019" cy="130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D72C6613-05C4-2047-A946-F2E56F71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082" y="5325987"/>
            <a:ext cx="1632310" cy="13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66FE9402-A548-774D-B1BD-D4D4ADF9F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558" y="2706879"/>
            <a:ext cx="1896662" cy="1354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B1ED1A0-05D2-4440-8E65-DB1B54E5F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58" y="4650522"/>
            <a:ext cx="2222451" cy="125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62;p13">
            <a:extLst>
              <a:ext uri="{FF2B5EF4-FFF2-40B4-BE49-F238E27FC236}">
                <a16:creationId xmlns:a16="http://schemas.microsoft.com/office/drawing/2014/main" id="{0D66D64A-BA0C-E249-A40C-430B1DF0A99F}"/>
              </a:ext>
            </a:extLst>
          </p:cNvPr>
          <p:cNvSpPr txBox="1"/>
          <p:nvPr/>
        </p:nvSpPr>
        <p:spPr>
          <a:xfrm>
            <a:off x="7051327" y="3939045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…</a:t>
            </a:r>
            <a:endParaRPr sz="2000" b="1" dirty="0">
              <a:latin typeface="Avenir Book" panose="02000503020000020003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DA5F2-44E9-014F-BE4B-E5064DD5F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003" y="2611612"/>
            <a:ext cx="2094022" cy="1177768"/>
          </a:xfrm>
          <a:prstGeom prst="rect">
            <a:avLst/>
          </a:prstGeom>
        </p:spPr>
      </p:pic>
      <p:sp>
        <p:nvSpPr>
          <p:cNvPr id="35" name="Google Shape;62;p13">
            <a:extLst>
              <a:ext uri="{FF2B5EF4-FFF2-40B4-BE49-F238E27FC236}">
                <a16:creationId xmlns:a16="http://schemas.microsoft.com/office/drawing/2014/main" id="{A8F9E0CA-9818-2940-A62B-95F944565CC4}"/>
              </a:ext>
            </a:extLst>
          </p:cNvPr>
          <p:cNvSpPr txBox="1"/>
          <p:nvPr/>
        </p:nvSpPr>
        <p:spPr>
          <a:xfrm>
            <a:off x="9235132" y="1930969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Now		</a:t>
            </a:r>
            <a:endParaRPr sz="2000" b="1" dirty="0"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B40DB-2325-3647-8CC4-095AC6E2F3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3003" y="4061638"/>
            <a:ext cx="2095142" cy="11777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9BF095-ADEE-2F4F-8D96-E179C64EDD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1882" y="5434551"/>
            <a:ext cx="2095143" cy="1178518"/>
          </a:xfrm>
          <a:prstGeom prst="rect">
            <a:avLst/>
          </a:prstGeom>
        </p:spPr>
      </p:pic>
      <p:pic>
        <p:nvPicPr>
          <p:cNvPr id="1026" name="Picture 2" descr="The Five Unsung Heroes of Ground-breaking Technology | Tata Communications">
            <a:extLst>
              <a:ext uri="{FF2B5EF4-FFF2-40B4-BE49-F238E27FC236}">
                <a16:creationId xmlns:a16="http://schemas.microsoft.com/office/drawing/2014/main" id="{9861CDFE-C1DB-A0A4-A1F3-CD55B3BFE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3"/>
          <a:stretch>
            <a:fillRect/>
          </a:stretch>
        </p:blipFill>
        <p:spPr bwMode="auto">
          <a:xfrm>
            <a:off x="857493" y="3525911"/>
            <a:ext cx="2093397" cy="220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1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2B0B4B-45D1-3346-B66E-B1710026FB82}"/>
              </a:ext>
            </a:extLst>
          </p:cNvPr>
          <p:cNvSpPr/>
          <p:nvPr/>
        </p:nvSpPr>
        <p:spPr>
          <a:xfrm>
            <a:off x="6923314" y="1061902"/>
            <a:ext cx="526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Image Credit: Casey Cass, CU Boulder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389962-72B3-DB42-8C24-2C60780969E2}"/>
              </a:ext>
            </a:extLst>
          </p:cNvPr>
          <p:cNvGrpSpPr/>
          <p:nvPr/>
        </p:nvGrpSpPr>
        <p:grpSpPr>
          <a:xfrm>
            <a:off x="-6119325" y="288234"/>
            <a:ext cx="18082726" cy="6350128"/>
            <a:chOff x="-5738325" y="-412650"/>
            <a:chExt cx="14952742" cy="4446825"/>
          </a:xfrm>
        </p:grpSpPr>
        <p:sp>
          <p:nvSpPr>
            <p:cNvPr id="36" name="Google Shape;62;p13">
              <a:extLst>
                <a:ext uri="{FF2B5EF4-FFF2-40B4-BE49-F238E27FC236}">
                  <a16:creationId xmlns:a16="http://schemas.microsoft.com/office/drawing/2014/main" id="{D228EC8D-20D6-7445-823F-1C8DA571EB14}"/>
                </a:ext>
              </a:extLst>
            </p:cNvPr>
            <p:cNvSpPr txBox="1"/>
            <p:nvPr/>
          </p:nvSpPr>
          <p:spPr>
            <a:xfrm>
              <a:off x="8160217" y="899781"/>
              <a:ext cx="1054200" cy="2573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latin typeface="Avenir Book" panose="02000503020000020003" pitchFamily="2" charset="0"/>
                </a:rPr>
                <a:t>Time</a:t>
              </a:r>
              <a:endParaRPr sz="2000" b="1" dirty="0">
                <a:latin typeface="Avenir Book" panose="02000503020000020003" pitchFamily="2" charset="0"/>
              </a:endParaRPr>
            </a:p>
          </p:txBody>
        </p:sp>
        <p:sp>
          <p:nvSpPr>
            <p:cNvPr id="37" name="Google Shape;63;p13">
              <a:extLst>
                <a:ext uri="{FF2B5EF4-FFF2-40B4-BE49-F238E27FC236}">
                  <a16:creationId xmlns:a16="http://schemas.microsoft.com/office/drawing/2014/main" id="{0E240C21-49B8-784B-9E4B-4A79D6E64A06}"/>
                </a:ext>
              </a:extLst>
            </p:cNvPr>
            <p:cNvSpPr txBox="1"/>
            <p:nvPr/>
          </p:nvSpPr>
          <p:spPr>
            <a:xfrm>
              <a:off x="407700" y="3821475"/>
              <a:ext cx="2487000" cy="21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CC0000"/>
                  </a:solidFill>
                  <a:latin typeface="Avenir Book" panose="02000503020000020003" pitchFamily="2" charset="0"/>
                </a:rPr>
                <a:t># of 3D printers/person</a:t>
              </a:r>
              <a:endParaRPr sz="2000" b="1" dirty="0">
                <a:solidFill>
                  <a:srgbClr val="CC000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38" name="Google Shape;64;p13">
              <a:extLst>
                <a:ext uri="{FF2B5EF4-FFF2-40B4-BE49-F238E27FC236}">
                  <a16:creationId xmlns:a16="http://schemas.microsoft.com/office/drawing/2014/main" id="{EF40007D-C84F-6B47-8E2D-8863B835395C}"/>
                </a:ext>
              </a:extLst>
            </p:cNvPr>
            <p:cNvSpPr/>
            <p:nvPr/>
          </p:nvSpPr>
          <p:spPr>
            <a:xfrm rot="10799851" flipH="1">
              <a:off x="-5738325" y="-412650"/>
              <a:ext cx="13821000" cy="4253100"/>
            </a:xfrm>
            <a:prstGeom prst="arc">
              <a:avLst>
                <a:gd name="adj1" fmla="val 16200000"/>
                <a:gd name="adj2" fmla="val 28271"/>
              </a:avLst>
            </a:pr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sm" len="sm"/>
              <a:tailEnd type="triangl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latin typeface="Avenir Book" panose="02000503020000020003" pitchFamily="2" charset="0"/>
              </a:endParaRPr>
            </a:p>
          </p:txBody>
        </p:sp>
      </p:grpSp>
      <p:cxnSp>
        <p:nvCxnSpPr>
          <p:cNvPr id="18" name="Google Shape;61;p13">
            <a:extLst>
              <a:ext uri="{FF2B5EF4-FFF2-40B4-BE49-F238E27FC236}">
                <a16:creationId xmlns:a16="http://schemas.microsoft.com/office/drawing/2014/main" id="{FFE2D1E4-92D1-A044-97D5-CAD151EA660A}"/>
              </a:ext>
            </a:extLst>
          </p:cNvPr>
          <p:cNvCxnSpPr>
            <a:cxnSpLocks/>
          </p:cNvCxnSpPr>
          <p:nvPr/>
        </p:nvCxnSpPr>
        <p:spPr>
          <a:xfrm flipV="1">
            <a:off x="609601" y="2419369"/>
            <a:ext cx="10098134" cy="2461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94E325-C76A-4545-A064-B9ECC4892CCA}"/>
              </a:ext>
            </a:extLst>
          </p:cNvPr>
          <p:cNvCxnSpPr>
            <a:cxnSpLocks/>
          </p:cNvCxnSpPr>
          <p:nvPr/>
        </p:nvCxnSpPr>
        <p:spPr>
          <a:xfrm flipH="1" flipV="1">
            <a:off x="609600" y="6361720"/>
            <a:ext cx="1650618" cy="1"/>
          </a:xfrm>
          <a:prstGeom prst="line">
            <a:avLst/>
          </a:prstGeom>
          <a:ln w="412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3AD81EFF-4A06-214F-99E6-7AA31D224FD7}"/>
              </a:ext>
            </a:extLst>
          </p:cNvPr>
          <p:cNvSpPr txBox="1"/>
          <p:nvPr/>
        </p:nvSpPr>
        <p:spPr>
          <a:xfrm>
            <a:off x="1905001" y="1932948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1990s		</a:t>
            </a:r>
            <a:endParaRPr sz="2000" b="1" dirty="0">
              <a:latin typeface="Avenir Book" panose="02000503020000020003" pitchFamily="2" charset="0"/>
            </a:endParaRPr>
          </a:p>
        </p:txBody>
      </p:sp>
      <p:sp>
        <p:nvSpPr>
          <p:cNvPr id="17" name="Google Shape;62;p13">
            <a:extLst>
              <a:ext uri="{FF2B5EF4-FFF2-40B4-BE49-F238E27FC236}">
                <a16:creationId xmlns:a16="http://schemas.microsoft.com/office/drawing/2014/main" id="{DD257CDC-B081-7E44-8C16-A90000936CA9}"/>
              </a:ext>
            </a:extLst>
          </p:cNvPr>
          <p:cNvSpPr txBox="1"/>
          <p:nvPr/>
        </p:nvSpPr>
        <p:spPr>
          <a:xfrm>
            <a:off x="5658668" y="1932948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2010s		</a:t>
            </a:r>
            <a:endParaRPr sz="2000" b="1" dirty="0">
              <a:latin typeface="Avenir Book" panose="02000503020000020003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A5ABD0D-7312-5C48-959D-18552291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1179" cy="1325563"/>
          </a:xfrm>
        </p:spPr>
        <p:txBody>
          <a:bodyPr/>
          <a:lstStyle/>
          <a:p>
            <a:r>
              <a:rPr lang="en-US" dirty="0"/>
              <a:t>History of Digital Fabrication Machines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2C3AD03-D6A5-5E4C-BE8B-D74BE49D3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70" y="2792682"/>
            <a:ext cx="2322696" cy="309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>
            <a:extLst>
              <a:ext uri="{FF2B5EF4-FFF2-40B4-BE49-F238E27FC236}">
                <a16:creationId xmlns:a16="http://schemas.microsoft.com/office/drawing/2014/main" id="{BA0CC5DF-A1BC-8F4E-AA2B-1C56B798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831" y="3429000"/>
            <a:ext cx="3441425" cy="168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62;p13">
            <a:extLst>
              <a:ext uri="{FF2B5EF4-FFF2-40B4-BE49-F238E27FC236}">
                <a16:creationId xmlns:a16="http://schemas.microsoft.com/office/drawing/2014/main" id="{C3108DCD-1BD7-B14C-903D-80BA52D8C844}"/>
              </a:ext>
            </a:extLst>
          </p:cNvPr>
          <p:cNvSpPr txBox="1"/>
          <p:nvPr/>
        </p:nvSpPr>
        <p:spPr>
          <a:xfrm>
            <a:off x="9235132" y="1930969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Now		</a:t>
            </a:r>
            <a:endParaRPr sz="2000" b="1" dirty="0">
              <a:latin typeface="Avenir Book" panose="02000503020000020003" pitchFamily="2" charset="0"/>
            </a:endParaRPr>
          </a:p>
        </p:txBody>
      </p:sp>
      <p:pic>
        <p:nvPicPr>
          <p:cNvPr id="1026" name="Picture 2" descr="3D Printers - MSU Makerspace | Montana State University">
            <a:extLst>
              <a:ext uri="{FF2B5EF4-FFF2-40B4-BE49-F238E27FC236}">
                <a16:creationId xmlns:a16="http://schemas.microsoft.com/office/drawing/2014/main" id="{13C5E903-3151-BE86-046E-F37DF9D71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114" y="2745194"/>
            <a:ext cx="1545818" cy="115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3D printing project transforms public library into city's premier 'maker  space' | EIFL">
            <a:extLst>
              <a:ext uri="{FF2B5EF4-FFF2-40B4-BE49-F238E27FC236}">
                <a16:creationId xmlns:a16="http://schemas.microsoft.com/office/drawing/2014/main" id="{02918284-75F7-5682-3387-31BFAA43B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5070" y="4045123"/>
            <a:ext cx="1844308" cy="113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01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F2B0B4B-45D1-3346-B66E-B1710026FB82}"/>
              </a:ext>
            </a:extLst>
          </p:cNvPr>
          <p:cNvSpPr/>
          <p:nvPr/>
        </p:nvSpPr>
        <p:spPr>
          <a:xfrm>
            <a:off x="6923314" y="1061902"/>
            <a:ext cx="5268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Image Credit: Casey Cass, CU Boulder</a:t>
            </a:r>
          </a:p>
        </p:txBody>
      </p:sp>
      <p:cxnSp>
        <p:nvCxnSpPr>
          <p:cNvPr id="18" name="Google Shape;61;p13">
            <a:extLst>
              <a:ext uri="{FF2B5EF4-FFF2-40B4-BE49-F238E27FC236}">
                <a16:creationId xmlns:a16="http://schemas.microsoft.com/office/drawing/2014/main" id="{FFE2D1E4-92D1-A044-97D5-CAD151EA660A}"/>
              </a:ext>
            </a:extLst>
          </p:cNvPr>
          <p:cNvCxnSpPr>
            <a:cxnSpLocks/>
          </p:cNvCxnSpPr>
          <p:nvPr/>
        </p:nvCxnSpPr>
        <p:spPr>
          <a:xfrm flipV="1">
            <a:off x="609601" y="2419369"/>
            <a:ext cx="10098134" cy="24616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" name="Google Shape;62;p13">
            <a:extLst>
              <a:ext uri="{FF2B5EF4-FFF2-40B4-BE49-F238E27FC236}">
                <a16:creationId xmlns:a16="http://schemas.microsoft.com/office/drawing/2014/main" id="{3AD81EFF-4A06-214F-99E6-7AA31D224FD7}"/>
              </a:ext>
            </a:extLst>
          </p:cNvPr>
          <p:cNvSpPr txBox="1"/>
          <p:nvPr/>
        </p:nvSpPr>
        <p:spPr>
          <a:xfrm>
            <a:off x="1905001" y="1932948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1960s		</a:t>
            </a:r>
            <a:endParaRPr sz="2000" b="1" dirty="0">
              <a:latin typeface="Avenir Book" panose="02000503020000020003" pitchFamily="2" charset="0"/>
            </a:endParaRPr>
          </a:p>
        </p:txBody>
      </p:sp>
      <p:sp>
        <p:nvSpPr>
          <p:cNvPr id="17" name="Google Shape;62;p13">
            <a:extLst>
              <a:ext uri="{FF2B5EF4-FFF2-40B4-BE49-F238E27FC236}">
                <a16:creationId xmlns:a16="http://schemas.microsoft.com/office/drawing/2014/main" id="{DD257CDC-B081-7E44-8C16-A90000936CA9}"/>
              </a:ext>
            </a:extLst>
          </p:cNvPr>
          <p:cNvSpPr txBox="1"/>
          <p:nvPr/>
        </p:nvSpPr>
        <p:spPr>
          <a:xfrm>
            <a:off x="5658668" y="1932948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2010s		</a:t>
            </a:r>
            <a:endParaRPr sz="2000" b="1" dirty="0">
              <a:latin typeface="Avenir Book" panose="02000503020000020003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A5ABD0D-7312-5C48-959D-18552291F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1179" cy="1325563"/>
          </a:xfrm>
        </p:spPr>
        <p:txBody>
          <a:bodyPr/>
          <a:lstStyle/>
          <a:p>
            <a:r>
              <a:rPr lang="en-US" dirty="0"/>
              <a:t>History of Human-Digital Fabrication Interaction</a:t>
            </a:r>
          </a:p>
        </p:txBody>
      </p:sp>
      <p:sp>
        <p:nvSpPr>
          <p:cNvPr id="8" name="Google Shape;62;p13">
            <a:extLst>
              <a:ext uri="{FF2B5EF4-FFF2-40B4-BE49-F238E27FC236}">
                <a16:creationId xmlns:a16="http://schemas.microsoft.com/office/drawing/2014/main" id="{809897E9-BD7F-1F42-8A4C-9DF5C0FF4E04}"/>
              </a:ext>
            </a:extLst>
          </p:cNvPr>
          <p:cNvSpPr txBox="1"/>
          <p:nvPr/>
        </p:nvSpPr>
        <p:spPr>
          <a:xfrm>
            <a:off x="9235132" y="1930969"/>
            <a:ext cx="1066800" cy="36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Avenir Book" panose="02000503020000020003" pitchFamily="2" charset="0"/>
              </a:rPr>
              <a:t>Now		</a:t>
            </a:r>
            <a:endParaRPr sz="2000" b="1" dirty="0"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BA47AA-FA38-E749-ABE1-8687897D9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0" t="5254" r="4501" b="11825"/>
          <a:stretch/>
        </p:blipFill>
        <p:spPr>
          <a:xfrm>
            <a:off x="3494270" y="2849255"/>
            <a:ext cx="3443383" cy="1564761"/>
          </a:xfrm>
          <a:prstGeom prst="rect">
            <a:avLst/>
          </a:prstGeom>
        </p:spPr>
      </p:pic>
      <p:pic>
        <p:nvPicPr>
          <p:cNvPr id="6" name="Online Media 5" descr="MixFab">
            <a:hlinkClick r:id="" action="ppaction://media"/>
            <a:extLst>
              <a:ext uri="{FF2B5EF4-FFF2-40B4-BE49-F238E27FC236}">
                <a16:creationId xmlns:a16="http://schemas.microsoft.com/office/drawing/2014/main" id="{CE60142C-0AE8-714D-8D5D-E81DE17A031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8378020" y="3429000"/>
            <a:ext cx="3556275" cy="2000405"/>
          </a:xfrm>
          <a:prstGeom prst="rect">
            <a:avLst/>
          </a:prstGeom>
        </p:spPr>
      </p:pic>
      <p:pic>
        <p:nvPicPr>
          <p:cNvPr id="1028" name="Picture 4" descr="The History of the Sketchpad Computer Program - A Complete Guide -  History-Computer">
            <a:extLst>
              <a:ext uri="{FF2B5EF4-FFF2-40B4-BE49-F238E27FC236}">
                <a16:creationId xmlns:a16="http://schemas.microsoft.com/office/drawing/2014/main" id="{CA51517E-9462-526A-1385-5F4E26621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3410117"/>
            <a:ext cx="2259241" cy="188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at is 3D Modeling &amp; What's It Used For?">
            <a:extLst>
              <a:ext uri="{FF2B5EF4-FFF2-40B4-BE49-F238E27FC236}">
                <a16:creationId xmlns:a16="http://schemas.microsoft.com/office/drawing/2014/main" id="{CF881994-5ADC-0914-9464-290493B4B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930" y="4510437"/>
            <a:ext cx="3556275" cy="156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96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5A66E-1E22-477B-1C0C-3DC7F32B5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3948" cy="1325563"/>
          </a:xfrm>
        </p:spPr>
        <p:txBody>
          <a:bodyPr/>
          <a:lstStyle/>
          <a:p>
            <a:r>
              <a:rPr lang="en-US" dirty="0"/>
              <a:t>Now you can build ANYTHING</a:t>
            </a:r>
          </a:p>
        </p:txBody>
      </p:sp>
      <p:pic>
        <p:nvPicPr>
          <p:cNvPr id="4" name="Online Media 3" descr="InfraredTags: Embedding Invisible AR Markers &amp; Barcodes Using Low-Cost 3D Printing &amp; Imaging Tools">
            <a:hlinkClick r:id="" action="ppaction://media"/>
            <a:extLst>
              <a:ext uri="{FF2B5EF4-FFF2-40B4-BE49-F238E27FC236}">
                <a16:creationId xmlns:a16="http://schemas.microsoft.com/office/drawing/2014/main" id="{AEE952C9-16F7-5F21-FE28-EE03AF60E0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838200" y="1906127"/>
            <a:ext cx="2540000" cy="1435100"/>
          </a:xfrm>
          <a:prstGeom prst="rect">
            <a:avLst/>
          </a:prstGeom>
        </p:spPr>
      </p:pic>
      <p:pic>
        <p:nvPicPr>
          <p:cNvPr id="3" name="Online Media 2" descr="Polagons: Polarized Light Mosaics with User-Defined Color-Changing Behaviors">
            <a:hlinkClick r:id="" action="ppaction://media"/>
            <a:extLst>
              <a:ext uri="{FF2B5EF4-FFF2-40B4-BE49-F238E27FC236}">
                <a16:creationId xmlns:a16="http://schemas.microsoft.com/office/drawing/2014/main" id="{4F931BF8-5A3D-F492-1F59-ED5316C9AEF6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9"/>
          <a:stretch>
            <a:fillRect/>
          </a:stretch>
        </p:blipFill>
        <p:spPr>
          <a:xfrm>
            <a:off x="4670816" y="1906127"/>
            <a:ext cx="2540000" cy="143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09089E-EB45-CCD9-FA57-0F3E8A5DB9CF}"/>
              </a:ext>
            </a:extLst>
          </p:cNvPr>
          <p:cNvSpPr txBox="1"/>
          <p:nvPr/>
        </p:nvSpPr>
        <p:spPr>
          <a:xfrm>
            <a:off x="838200" y="3361693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printing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FF5CA-5F47-A57F-CEE3-DEC465D1D5FF}"/>
              </a:ext>
            </a:extLst>
          </p:cNvPr>
          <p:cNvSpPr txBox="1"/>
          <p:nvPr/>
        </p:nvSpPr>
        <p:spPr>
          <a:xfrm>
            <a:off x="838200" y="5862615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embroidery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86F596-F9D0-4D34-12FD-80A95313631B}"/>
              </a:ext>
            </a:extLst>
          </p:cNvPr>
          <p:cNvSpPr txBox="1"/>
          <p:nvPr/>
        </p:nvSpPr>
        <p:spPr>
          <a:xfrm>
            <a:off x="4670816" y="337200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Laser cutting</a:t>
            </a:r>
          </a:p>
        </p:txBody>
      </p:sp>
      <p:pic>
        <p:nvPicPr>
          <p:cNvPr id="16" name="Online Media 15" descr="Crafting Interactive Circuits on Glazed Ceramic Ware | #CHI2023">
            <a:hlinkClick r:id="" action="ppaction://media"/>
            <a:extLst>
              <a:ext uri="{FF2B5EF4-FFF2-40B4-BE49-F238E27FC236}">
                <a16:creationId xmlns:a16="http://schemas.microsoft.com/office/drawing/2014/main" id="{B52B5E98-7EC6-A007-5890-E1604AD945C8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10"/>
          <a:stretch>
            <a:fillRect/>
          </a:stretch>
        </p:blipFill>
        <p:spPr>
          <a:xfrm>
            <a:off x="4670816" y="4427515"/>
            <a:ext cx="2540000" cy="1435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05CDA2-CEBF-2827-73E9-908736A910AD}"/>
              </a:ext>
            </a:extLst>
          </p:cNvPr>
          <p:cNvSpPr txBox="1"/>
          <p:nvPr/>
        </p:nvSpPr>
        <p:spPr>
          <a:xfrm>
            <a:off x="4670816" y="5843824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Vinyl cutting</a:t>
            </a:r>
          </a:p>
        </p:txBody>
      </p:sp>
      <p:pic>
        <p:nvPicPr>
          <p:cNvPr id="18" name="Online Media 17" descr="3DKnITS: Three-dimensional Digital Knitting of Intelligent Textile Sensor">
            <a:hlinkClick r:id="" action="ppaction://media"/>
            <a:extLst>
              <a:ext uri="{FF2B5EF4-FFF2-40B4-BE49-F238E27FC236}">
                <a16:creationId xmlns:a16="http://schemas.microsoft.com/office/drawing/2014/main" id="{ACAA4616-76D2-C70B-47DC-05FE97826B69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1"/>
          <a:stretch>
            <a:fillRect/>
          </a:stretch>
        </p:blipFill>
        <p:spPr>
          <a:xfrm>
            <a:off x="8503432" y="1906127"/>
            <a:ext cx="2540000" cy="1435100"/>
          </a:xfrm>
          <a:prstGeom prst="rect">
            <a:avLst/>
          </a:prstGeom>
        </p:spPr>
      </p:pic>
      <p:pic>
        <p:nvPicPr>
          <p:cNvPr id="21" name="Online Media 20" descr="Silver Tape: Inkjet-Printed Circuits Peeled-and-Transferred on Versatile Substrates">
            <a:hlinkClick r:id="" action="ppaction://media"/>
            <a:extLst>
              <a:ext uri="{FF2B5EF4-FFF2-40B4-BE49-F238E27FC236}">
                <a16:creationId xmlns:a16="http://schemas.microsoft.com/office/drawing/2014/main" id="{3ED94729-3752-64FF-14F0-1243F50D9075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2"/>
          <a:stretch>
            <a:fillRect/>
          </a:stretch>
        </p:blipFill>
        <p:spPr>
          <a:xfrm>
            <a:off x="8503432" y="4408290"/>
            <a:ext cx="2540000" cy="14351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2CAC611-F06A-02A9-999C-180E18F7DE8C}"/>
              </a:ext>
            </a:extLst>
          </p:cNvPr>
          <p:cNvSpPr txBox="1"/>
          <p:nvPr/>
        </p:nvSpPr>
        <p:spPr>
          <a:xfrm>
            <a:off x="8503432" y="584339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Inkjet printing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667ABF-E401-83BA-8420-86279473627D}"/>
              </a:ext>
            </a:extLst>
          </p:cNvPr>
          <p:cNvSpPr txBox="1"/>
          <p:nvPr/>
        </p:nvSpPr>
        <p:spPr>
          <a:xfrm>
            <a:off x="8503432" y="3372000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Looming</a:t>
            </a:r>
          </a:p>
        </p:txBody>
      </p:sp>
      <p:pic>
        <p:nvPicPr>
          <p:cNvPr id="24" name="Online Media 23" descr="Sketch&amp;Stitch: Interactive Embroidery for E-textiles">
            <a:hlinkClick r:id="" action="ppaction://media"/>
            <a:extLst>
              <a:ext uri="{FF2B5EF4-FFF2-40B4-BE49-F238E27FC236}">
                <a16:creationId xmlns:a16="http://schemas.microsoft.com/office/drawing/2014/main" id="{268DCEEE-1C36-014B-D36D-62B38EBEF14B}"/>
              </a:ext>
            </a:extLst>
          </p:cNvPr>
          <p:cNvPicPr>
            <a:picLocks noRot="1" noChangeAspect="1"/>
          </p:cNvPicPr>
          <p:nvPr>
            <a:videoFile r:link="rId6"/>
          </p:nvPr>
        </p:nvPicPr>
        <p:blipFill>
          <a:blip r:embed="rId13"/>
          <a:stretch>
            <a:fillRect/>
          </a:stretch>
        </p:blipFill>
        <p:spPr>
          <a:xfrm>
            <a:off x="838200" y="4408290"/>
            <a:ext cx="2540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10" descr="MIT's DuoSkin turns Temporary Tattoos into On-Skin Interfaces">
            <a:hlinkClick r:id="" action="ppaction://media"/>
            <a:extLst>
              <a:ext uri="{FF2B5EF4-FFF2-40B4-BE49-F238E27FC236}">
                <a16:creationId xmlns:a16="http://schemas.microsoft.com/office/drawing/2014/main" id="{ED5A7FF9-736C-7F22-A7F2-46BB097121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825674" y="1784524"/>
            <a:ext cx="2540000" cy="1435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0F69DA-3C37-0CAF-AE85-66C3B961556F}"/>
              </a:ext>
            </a:extLst>
          </p:cNvPr>
          <p:cNvSpPr txBox="1"/>
          <p:nvPr/>
        </p:nvSpPr>
        <p:spPr>
          <a:xfrm>
            <a:off x="825674" y="3244334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Body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B2F20-1263-EFAB-D84B-9702ED41427A}"/>
              </a:ext>
            </a:extLst>
          </p:cNvPr>
          <p:cNvSpPr txBox="1"/>
          <p:nvPr/>
        </p:nvSpPr>
        <p:spPr>
          <a:xfrm>
            <a:off x="4782777" y="3244676"/>
            <a:ext cx="304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interfaces (e.g., door)</a:t>
            </a:r>
          </a:p>
        </p:txBody>
      </p:sp>
      <p:pic>
        <p:nvPicPr>
          <p:cNvPr id="10" name="Online Media 9" descr="Pasta That Morphs Into Shape When Cooked">
            <a:hlinkClick r:id="" action="ppaction://media"/>
            <a:extLst>
              <a:ext uri="{FF2B5EF4-FFF2-40B4-BE49-F238E27FC236}">
                <a16:creationId xmlns:a16="http://schemas.microsoft.com/office/drawing/2014/main" id="{9F838DB1-4EC8-9D84-2B2B-C4A86D09D582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8826325" y="1784524"/>
            <a:ext cx="2540000" cy="1435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1A80E6D-F9B7-681F-7A17-BB91A625E763}"/>
              </a:ext>
            </a:extLst>
          </p:cNvPr>
          <p:cNvSpPr txBox="1"/>
          <p:nvPr/>
        </p:nvSpPr>
        <p:spPr>
          <a:xfrm>
            <a:off x="8815036" y="3269045"/>
            <a:ext cx="25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Food </a:t>
            </a:r>
          </a:p>
        </p:txBody>
      </p:sp>
      <p:pic>
        <p:nvPicPr>
          <p:cNvPr id="14" name="Online Media 13" descr="Metamaterial Mechanisms (UIST'16)">
            <a:hlinkClick r:id="" action="ppaction://media"/>
            <a:extLst>
              <a:ext uri="{FF2B5EF4-FFF2-40B4-BE49-F238E27FC236}">
                <a16:creationId xmlns:a16="http://schemas.microsoft.com/office/drawing/2014/main" id="{FBC3F787-6DD4-84AD-DE7B-C04ECB5DC311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4820355" y="1784524"/>
            <a:ext cx="2540000" cy="1435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E580A8-5D15-010C-6703-F68F2B6DF996}"/>
              </a:ext>
            </a:extLst>
          </p:cNvPr>
          <p:cNvSpPr txBox="1"/>
          <p:nvPr/>
        </p:nvSpPr>
        <p:spPr>
          <a:xfrm>
            <a:off x="2696846" y="5927514"/>
            <a:ext cx="304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Batteryless</a:t>
            </a:r>
            <a:r>
              <a:rPr lang="en-US" dirty="0"/>
              <a:t> Game devices</a:t>
            </a:r>
          </a:p>
        </p:txBody>
      </p:sp>
      <p:pic>
        <p:nvPicPr>
          <p:cNvPr id="16" name="Online Media 15" descr="UIST 2019 - Tessutivo: Contextual Interactions on Interactive Fabrics with Inductive Sensing">
            <a:hlinkClick r:id="" action="ppaction://media"/>
            <a:extLst>
              <a:ext uri="{FF2B5EF4-FFF2-40B4-BE49-F238E27FC236}">
                <a16:creationId xmlns:a16="http://schemas.microsoft.com/office/drawing/2014/main" id="{604423DF-50D9-DC80-65D5-A9415E57A772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0"/>
          <a:stretch>
            <a:fillRect/>
          </a:stretch>
        </p:blipFill>
        <p:spPr>
          <a:xfrm>
            <a:off x="6837046" y="4421187"/>
            <a:ext cx="2540000" cy="1435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7B3A41-0FEC-232B-CF94-EC9E1B084CAA}"/>
              </a:ext>
            </a:extLst>
          </p:cNvPr>
          <p:cNvSpPr txBox="1"/>
          <p:nvPr/>
        </p:nvSpPr>
        <p:spPr>
          <a:xfrm>
            <a:off x="6799468" y="5856287"/>
            <a:ext cx="257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Furniture</a:t>
            </a:r>
          </a:p>
        </p:txBody>
      </p:sp>
      <p:pic>
        <p:nvPicPr>
          <p:cNvPr id="20" name="Online Media 19" descr="The Next Gaming Revolution Starts With a Battery-Free Game Boy">
            <a:hlinkClick r:id="" action="ppaction://media"/>
            <a:extLst>
              <a:ext uri="{FF2B5EF4-FFF2-40B4-BE49-F238E27FC236}">
                <a16:creationId xmlns:a16="http://schemas.microsoft.com/office/drawing/2014/main" id="{8963C828-B68F-1ADD-4B5E-F7D57F0F59B8}"/>
              </a:ext>
            </a:extLst>
          </p:cNvPr>
          <p:cNvPicPr>
            <a:picLocks noRot="1" noChangeAspect="1"/>
          </p:cNvPicPr>
          <p:nvPr>
            <a:videoFile r:link="rId5"/>
          </p:nvPr>
        </p:nvPicPr>
        <p:blipFill>
          <a:blip r:embed="rId11"/>
          <a:stretch>
            <a:fillRect/>
          </a:stretch>
        </p:blipFill>
        <p:spPr>
          <a:xfrm>
            <a:off x="2696846" y="4421187"/>
            <a:ext cx="2540000" cy="14351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3B7424C-05CB-5401-6DF5-D4B510540B2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023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…integrating computing into everyday objects</a:t>
            </a:r>
          </a:p>
        </p:txBody>
      </p:sp>
    </p:spTree>
    <p:extLst>
      <p:ext uri="{BB962C8B-B14F-4D97-AF65-F5344CB8AC3E}">
        <p14:creationId xmlns:p14="http://schemas.microsoft.com/office/powerpoint/2010/main" val="357259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D4FB7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15927</TotalTime>
  <Words>1088</Words>
  <Application>Microsoft Macintosh PowerPoint</Application>
  <PresentationFormat>Widescreen</PresentationFormat>
  <Paragraphs>208</Paragraphs>
  <Slides>47</Slides>
  <Notes>12</Notes>
  <HiddenSlides>1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Avenir</vt:lpstr>
      <vt:lpstr>Avenir Book</vt:lpstr>
      <vt:lpstr>Calibri</vt:lpstr>
      <vt:lpstr>Helvetica</vt:lpstr>
      <vt:lpstr>Helvetica Neue</vt:lpstr>
      <vt:lpstr>Office Theme</vt:lpstr>
      <vt:lpstr> Digital Fabrication Studio CSCE689  Week 1:  Lecture Introduction &amp; Course Intro</vt:lpstr>
      <vt:lpstr>Today’s agenda</vt:lpstr>
      <vt:lpstr>Caution</vt:lpstr>
      <vt:lpstr>History of Computers</vt:lpstr>
      <vt:lpstr>History of Human-Computer Interaction</vt:lpstr>
      <vt:lpstr>History of Digital Fabrication Machines</vt:lpstr>
      <vt:lpstr>History of Human-Digital Fabrication Interaction</vt:lpstr>
      <vt:lpstr>Now you can build ANYTHING</vt:lpstr>
      <vt:lpstr>PowerPoint Presentation</vt:lpstr>
      <vt:lpstr>Learning Objective</vt:lpstr>
      <vt:lpstr>Wait, non-invasive interactions?</vt:lpstr>
      <vt:lpstr>Non-invasive interaction builds upon context-awareness</vt:lpstr>
      <vt:lpstr>Nissan self-organizing computers</vt:lpstr>
      <vt:lpstr>PowerPoint Presentation</vt:lpstr>
      <vt:lpstr>Learning Objective (Cont’d)</vt:lpstr>
      <vt:lpstr>Why should we care about Context Awareness?</vt:lpstr>
      <vt:lpstr>PowerPoint Presentation</vt:lpstr>
      <vt:lpstr>PowerPoint Presentation</vt:lpstr>
      <vt:lpstr>Many technologies are firstly developed for accessibility</vt:lpstr>
      <vt:lpstr>Our Class goals</vt:lpstr>
      <vt:lpstr>What do we mean by repurpose through augmentation?</vt:lpstr>
      <vt:lpstr>Digitally Fabricated!</vt:lpstr>
      <vt:lpstr>Why Fabrication?</vt:lpstr>
      <vt:lpstr>It democratizes the way we build things</vt:lpstr>
      <vt:lpstr>So it simplifies a supply chain</vt:lpstr>
      <vt:lpstr>PowerPoint Presentation</vt:lpstr>
      <vt:lpstr>So the technology advances impact the world</vt:lpstr>
      <vt:lpstr>PowerPoint Presentation</vt:lpstr>
      <vt:lpstr>Bad designs are everywhere</vt:lpstr>
      <vt:lpstr>PowerPoint Presentation</vt:lpstr>
      <vt:lpstr>Wait, everything fails.. </vt:lpstr>
      <vt:lpstr>Wait, everything fails, AND that’s the start!</vt:lpstr>
      <vt:lpstr>Course Overview</vt:lpstr>
      <vt:lpstr>What do we learn?</vt:lpstr>
      <vt:lpstr>What do we learn?</vt:lpstr>
      <vt:lpstr>What do we learn?</vt:lpstr>
      <vt:lpstr>Class Structure</vt:lpstr>
      <vt:lpstr>Class Structure</vt:lpstr>
      <vt:lpstr>A Little bit about myself</vt:lpstr>
      <vt:lpstr>A Little bit about myself</vt:lpstr>
      <vt:lpstr>Assignment in 2 weeks (Next week is Labor day!)</vt:lpstr>
      <vt:lpstr>More Inspirations: 3D printed textile</vt:lpstr>
      <vt:lpstr>More Inspirations: 4D printing</vt:lpstr>
      <vt:lpstr>PowerPoint Presentation</vt:lpstr>
      <vt:lpstr>Course Website (Under Construction..)</vt:lpstr>
      <vt:lpstr>Not everything will be perfect!</vt:lpstr>
      <vt:lpstr>Next week: Project Idea Presentation + 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Human-Computer Interaction CSCE436</dc:title>
  <dc:creator>Jeeeun Kim</dc:creator>
  <cp:lastModifiedBy>Kim, Jeeeun</cp:lastModifiedBy>
  <cp:revision>169</cp:revision>
  <cp:lastPrinted>2025-08-25T15:57:45Z</cp:lastPrinted>
  <dcterms:created xsi:type="dcterms:W3CDTF">2019-12-23T22:33:09Z</dcterms:created>
  <dcterms:modified xsi:type="dcterms:W3CDTF">2025-08-25T16:03:01Z</dcterms:modified>
</cp:coreProperties>
</file>